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32"/>
  </p:notesMasterIdLst>
  <p:handoutMasterIdLst>
    <p:handoutMasterId r:id="rId33"/>
  </p:handoutMasterIdLst>
  <p:sldIdLst>
    <p:sldId id="669" r:id="rId2"/>
    <p:sldId id="812" r:id="rId3"/>
    <p:sldId id="875" r:id="rId4"/>
    <p:sldId id="888" r:id="rId5"/>
    <p:sldId id="847" r:id="rId6"/>
    <p:sldId id="877" r:id="rId7"/>
    <p:sldId id="688" r:id="rId8"/>
    <p:sldId id="843" r:id="rId9"/>
    <p:sldId id="862" r:id="rId10"/>
    <p:sldId id="863" r:id="rId11"/>
    <p:sldId id="789" r:id="rId12"/>
    <p:sldId id="844" r:id="rId13"/>
    <p:sldId id="853" r:id="rId14"/>
    <p:sldId id="851" r:id="rId15"/>
    <p:sldId id="840" r:id="rId16"/>
    <p:sldId id="849" r:id="rId17"/>
    <p:sldId id="898" r:id="rId18"/>
    <p:sldId id="904" r:id="rId19"/>
    <p:sldId id="872" r:id="rId20"/>
    <p:sldId id="738" r:id="rId21"/>
    <p:sldId id="658" r:id="rId22"/>
    <p:sldId id="868" r:id="rId23"/>
    <p:sldId id="745" r:id="rId24"/>
    <p:sldId id="900" r:id="rId25"/>
    <p:sldId id="903" r:id="rId26"/>
    <p:sldId id="832" r:id="rId27"/>
    <p:sldId id="746" r:id="rId28"/>
    <p:sldId id="870" r:id="rId29"/>
    <p:sldId id="823" r:id="rId30"/>
    <p:sldId id="902" r:id="rId31"/>
  </p:sldIdLst>
  <p:sldSz cx="12188825"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userDrawn="1">
          <p15:clr>
            <a:srgbClr val="A4A3A4"/>
          </p15:clr>
        </p15:guide>
        <p15:guide id="3" orient="horz" pos="144" userDrawn="1">
          <p15:clr>
            <a:srgbClr val="A4A3A4"/>
          </p15:clr>
        </p15:guide>
        <p15:guide id="4" pos="3839" userDrawn="1">
          <p15:clr>
            <a:srgbClr val="A4A3A4"/>
          </p15:clr>
        </p15:guide>
      </p15:sldGuideLst>
    </p:ext>
    <p:ext uri="{2D200454-40CA-4A62-9FC3-DE9A4176ACB9}">
      <p15:notesGuideLst xmlns:p15="http://schemas.microsoft.com/office/powerpoint/2012/main">
        <p15:guide id="1" orient="horz" pos="2975" userDrawn="1">
          <p15:clr>
            <a:srgbClr val="A4A3A4"/>
          </p15:clr>
        </p15:guide>
        <p15:guide id="2" pos="2208" userDrawn="1">
          <p15:clr>
            <a:srgbClr val="A4A3A4"/>
          </p15:clr>
        </p15:guide>
        <p15:guide id="3" orient="horz" pos="2209" userDrawn="1">
          <p15:clr>
            <a:srgbClr val="A4A3A4"/>
          </p15:clr>
        </p15:guide>
        <p15:guide id="4"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B6"/>
    <a:srgbClr val="FFA3A5"/>
    <a:srgbClr val="9CD0FF"/>
    <a:srgbClr val="B6EC91"/>
    <a:srgbClr val="A9D18E"/>
    <a:srgbClr val="FF5457"/>
    <a:srgbClr val="30CA30"/>
    <a:srgbClr val="F3D9FF"/>
    <a:srgbClr val="EAC1FF"/>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52" autoAdjust="0"/>
    <p:restoredTop sz="91478" autoAdjust="0"/>
  </p:normalViewPr>
  <p:slideViewPr>
    <p:cSldViewPr snapToGrid="0">
      <p:cViewPr varScale="1">
        <p:scale>
          <a:sx n="79" d="100"/>
          <a:sy n="79" d="100"/>
        </p:scale>
        <p:origin x="207" y="42"/>
      </p:cViewPr>
      <p:guideLst>
        <p:guide orient="horz" pos="456"/>
        <p:guide orient="horz" pos="144"/>
        <p:guide pos="3839"/>
      </p:guideLst>
    </p:cSldViewPr>
  </p:slideViewPr>
  <p:outlineViewPr>
    <p:cViewPr>
      <p:scale>
        <a:sx n="33" d="100"/>
        <a:sy n="33" d="100"/>
      </p:scale>
      <p:origin x="38" y="11933"/>
    </p:cViewPr>
  </p:outlineViewPr>
  <p:notesTextViewPr>
    <p:cViewPr>
      <p:scale>
        <a:sx n="100" d="100"/>
        <a:sy n="100" d="100"/>
      </p:scale>
      <p:origin x="0" y="0"/>
    </p:cViewPr>
  </p:notesTextViewPr>
  <p:sorterViewPr>
    <p:cViewPr>
      <p:scale>
        <a:sx n="80" d="100"/>
        <a:sy n="80" d="100"/>
      </p:scale>
      <p:origin x="0" y="-255"/>
    </p:cViewPr>
  </p:sorterViewPr>
  <p:notesViewPr>
    <p:cSldViewPr snapToGrid="0" showGuides="1">
      <p:cViewPr varScale="1">
        <p:scale>
          <a:sx n="97" d="100"/>
          <a:sy n="97" d="100"/>
        </p:scale>
        <p:origin x="-3540" y="-114"/>
      </p:cViewPr>
      <p:guideLst>
        <p:guide orient="horz" pos="2975"/>
        <p:guide pos="2208"/>
        <p:guide orient="horz" pos="2209"/>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em24006\Documents\My%20Talks\expanded_ipbl_benchmarks%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1"/>
          <c:order val="0"/>
          <c:tx>
            <c:v>Total Time</c:v>
          </c:tx>
          <c:spPr>
            <a:ln w="19050" cap="rnd">
              <a:solidFill>
                <a:schemeClr val="accent5"/>
              </a:solidFill>
              <a:round/>
            </a:ln>
            <a:effectLst/>
          </c:spPr>
          <c:marker>
            <c:symbol val="circle"/>
            <c:size val="10"/>
            <c:spPr>
              <a:solidFill>
                <a:schemeClr val="accent5"/>
              </a:solidFill>
              <a:ln w="9525">
                <a:solidFill>
                  <a:schemeClr val="accent5"/>
                </a:solidFill>
              </a:ln>
              <a:effectLst/>
            </c:spPr>
          </c:marker>
          <c:xVal>
            <c:numRef>
              <c:f>expanded_ipbl_benchmarks!$A$20:$A$28</c:f>
              <c:numCache>
                <c:formatCode>General</c:formatCode>
                <c:ptCount val="9"/>
                <c:pt idx="0">
                  <c:v>12</c:v>
                </c:pt>
                <c:pt idx="1">
                  <c:v>24</c:v>
                </c:pt>
                <c:pt idx="2">
                  <c:v>48</c:v>
                </c:pt>
                <c:pt idx="3">
                  <c:v>96</c:v>
                </c:pt>
                <c:pt idx="4">
                  <c:v>192</c:v>
                </c:pt>
                <c:pt idx="5">
                  <c:v>384</c:v>
                </c:pt>
                <c:pt idx="6">
                  <c:v>768</c:v>
                </c:pt>
                <c:pt idx="7">
                  <c:v>1536</c:v>
                </c:pt>
                <c:pt idx="8">
                  <c:v>3072</c:v>
                </c:pt>
              </c:numCache>
            </c:numRef>
          </c:xVal>
          <c:yVal>
            <c:numRef>
              <c:f>expanded_ipbl_benchmarks!$F$20:$F$28</c:f>
              <c:numCache>
                <c:formatCode>General</c:formatCode>
                <c:ptCount val="9"/>
                <c:pt idx="0">
                  <c:v>4.433666666666667E-2</c:v>
                </c:pt>
                <c:pt idx="1">
                  <c:v>5.9403333333333336E-2</c:v>
                </c:pt>
                <c:pt idx="2">
                  <c:v>7.4519999999999989E-2</c:v>
                </c:pt>
                <c:pt idx="3">
                  <c:v>0.15133833333333332</c:v>
                </c:pt>
                <c:pt idx="4">
                  <c:v>0.30672166666666667</c:v>
                </c:pt>
                <c:pt idx="5">
                  <c:v>0.542825</c:v>
                </c:pt>
                <c:pt idx="6">
                  <c:v>1.1928449999999999</c:v>
                </c:pt>
                <c:pt idx="7">
                  <c:v>3.8985516666666666</c:v>
                </c:pt>
                <c:pt idx="8">
                  <c:v>9.6607722216666669</c:v>
                </c:pt>
              </c:numCache>
            </c:numRef>
          </c:yVal>
          <c:smooth val="1"/>
          <c:extLst>
            <c:ext xmlns:c16="http://schemas.microsoft.com/office/drawing/2014/chart" uri="{C3380CC4-5D6E-409C-BE32-E72D297353CC}">
              <c16:uniqueId val="{00000000-6AD9-410C-BEA0-28300230F299}"/>
            </c:ext>
          </c:extLst>
        </c:ser>
        <c:ser>
          <c:idx val="0"/>
          <c:order val="1"/>
          <c:tx>
            <c:v>Online Time Only</c:v>
          </c:tx>
          <c:spPr>
            <a:ln w="19050" cap="rnd">
              <a:solidFill>
                <a:schemeClr val="accent6"/>
              </a:solidFill>
              <a:round/>
            </a:ln>
            <a:effectLst/>
          </c:spPr>
          <c:marker>
            <c:symbol val="circle"/>
            <c:size val="10"/>
            <c:spPr>
              <a:solidFill>
                <a:schemeClr val="accent6"/>
              </a:solidFill>
              <a:ln w="9525">
                <a:solidFill>
                  <a:schemeClr val="accent6"/>
                </a:solidFill>
              </a:ln>
              <a:effectLst/>
            </c:spPr>
          </c:marker>
          <c:xVal>
            <c:numRef>
              <c:f>expanded_ipbl_benchmarks!$A$20:$A$28</c:f>
              <c:numCache>
                <c:formatCode>General</c:formatCode>
                <c:ptCount val="9"/>
                <c:pt idx="0">
                  <c:v>12</c:v>
                </c:pt>
                <c:pt idx="1">
                  <c:v>24</c:v>
                </c:pt>
                <c:pt idx="2">
                  <c:v>48</c:v>
                </c:pt>
                <c:pt idx="3">
                  <c:v>96</c:v>
                </c:pt>
                <c:pt idx="4">
                  <c:v>192</c:v>
                </c:pt>
                <c:pt idx="5">
                  <c:v>384</c:v>
                </c:pt>
                <c:pt idx="6">
                  <c:v>768</c:v>
                </c:pt>
                <c:pt idx="7">
                  <c:v>1536</c:v>
                </c:pt>
                <c:pt idx="8">
                  <c:v>3072</c:v>
                </c:pt>
              </c:numCache>
            </c:numRef>
          </c:xVal>
          <c:yVal>
            <c:numRef>
              <c:f>expanded_ipbl_benchmarks!$E$20:$E$28</c:f>
              <c:numCache>
                <c:formatCode>General</c:formatCode>
                <c:ptCount val="9"/>
                <c:pt idx="0">
                  <c:v>4.2720000000000001E-2</c:v>
                </c:pt>
                <c:pt idx="1">
                  <c:v>4.6185000000000004E-2</c:v>
                </c:pt>
                <c:pt idx="2">
                  <c:v>5.5995000000000003E-2</c:v>
                </c:pt>
                <c:pt idx="3">
                  <c:v>6.606833333333334E-2</c:v>
                </c:pt>
                <c:pt idx="4">
                  <c:v>9.9720000000000003E-2</c:v>
                </c:pt>
                <c:pt idx="5">
                  <c:v>0.18483833333333333</c:v>
                </c:pt>
                <c:pt idx="6">
                  <c:v>0.38655</c:v>
                </c:pt>
                <c:pt idx="7">
                  <c:v>1.4503716666666666</c:v>
                </c:pt>
                <c:pt idx="8">
                  <c:v>3.6837333333333335</c:v>
                </c:pt>
              </c:numCache>
            </c:numRef>
          </c:yVal>
          <c:smooth val="1"/>
          <c:extLst>
            <c:ext xmlns:c16="http://schemas.microsoft.com/office/drawing/2014/chart" uri="{C3380CC4-5D6E-409C-BE32-E72D297353CC}">
              <c16:uniqueId val="{00000001-6AD9-410C-BEA0-28300230F299}"/>
            </c:ext>
          </c:extLst>
        </c:ser>
        <c:dLbls>
          <c:showLegendKey val="0"/>
          <c:showVal val="0"/>
          <c:showCatName val="0"/>
          <c:showSerName val="0"/>
          <c:showPercent val="0"/>
          <c:showBubbleSize val="0"/>
        </c:dLbls>
        <c:axId val="414917272"/>
        <c:axId val="429019072"/>
      </c:scatterChart>
      <c:valAx>
        <c:axId val="414917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latin typeface="Arial" panose="020B0604020202020204" pitchFamily="34" charset="0"/>
                    <a:cs typeface="Arial" panose="020B0604020202020204" pitchFamily="34" charset="0"/>
                  </a:rPr>
                  <a:t>Total Number of Inputs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29019072"/>
        <c:crosses val="autoZero"/>
        <c:crossBetween val="midCat"/>
      </c:valAx>
      <c:valAx>
        <c:axId val="4290190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b="1" dirty="0">
                    <a:latin typeface="Arial" panose="020B0604020202020204" pitchFamily="34" charset="0"/>
                    <a:cs typeface="Arial" panose="020B0604020202020204" pitchFamily="34" charset="0"/>
                  </a:rPr>
                  <a:t>Running Time (min)</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14917272"/>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29282" cy="3505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5" y="1"/>
            <a:ext cx="4029282" cy="350520"/>
          </a:xfrm>
          <a:prstGeom prst="rect">
            <a:avLst/>
          </a:prstGeom>
        </p:spPr>
        <p:txBody>
          <a:bodyPr vert="horz" lIns="91440" tIns="45720" rIns="91440" bIns="45720" rtlCol="0"/>
          <a:lstStyle>
            <a:lvl1pPr algn="r">
              <a:defRPr sz="1200"/>
            </a:lvl1pPr>
          </a:lstStyle>
          <a:p>
            <a:fld id="{2151C11E-1A00-48AF-8C08-97C362C67874}" type="datetimeFigureOut">
              <a:rPr lang="en-US" smtClean="0"/>
              <a:pPr/>
              <a:t>6/24/2020</a:t>
            </a:fld>
            <a:endParaRPr lang="en-US"/>
          </a:p>
        </p:txBody>
      </p:sp>
      <p:sp>
        <p:nvSpPr>
          <p:cNvPr id="4" name="Footer Placeholder 3"/>
          <p:cNvSpPr>
            <a:spLocks noGrp="1"/>
          </p:cNvSpPr>
          <p:nvPr>
            <p:ph type="ftr" sz="quarter" idx="2"/>
          </p:nvPr>
        </p:nvSpPr>
        <p:spPr>
          <a:xfrm>
            <a:off x="2" y="6658680"/>
            <a:ext cx="4029282" cy="3505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5" y="6658680"/>
            <a:ext cx="4029282" cy="350520"/>
          </a:xfrm>
          <a:prstGeom prst="rect">
            <a:avLst/>
          </a:prstGeom>
        </p:spPr>
        <p:txBody>
          <a:bodyPr vert="horz" lIns="91440" tIns="45720" rIns="91440" bIns="45720" rtlCol="0" anchor="b"/>
          <a:lstStyle>
            <a:lvl1pPr algn="r">
              <a:defRPr sz="1200"/>
            </a:lvl1pPr>
          </a:lstStyle>
          <a:p>
            <a:fld id="{2AFFDF9B-F3F5-4382-A25B-4EAA3B410B8E}" type="slidenum">
              <a:rPr lang="en-US" smtClean="0"/>
              <a:pPr/>
              <a:t>‹#›</a:t>
            </a:fld>
            <a:endParaRPr lang="en-US"/>
          </a:p>
        </p:txBody>
      </p:sp>
    </p:spTree>
    <p:extLst>
      <p:ext uri="{BB962C8B-B14F-4D97-AF65-F5344CB8AC3E}">
        <p14:creationId xmlns:p14="http://schemas.microsoft.com/office/powerpoint/2010/main" val="4098895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0520"/>
          </a:xfrm>
          <a:prstGeom prst="rect">
            <a:avLst/>
          </a:prstGeom>
        </p:spPr>
        <p:txBody>
          <a:bodyPr vert="horz" lIns="93018" tIns="46510" rIns="93018" bIns="4651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5265810" y="1"/>
            <a:ext cx="4028440" cy="350520"/>
          </a:xfrm>
          <a:prstGeom prst="rect">
            <a:avLst/>
          </a:prstGeom>
        </p:spPr>
        <p:txBody>
          <a:bodyPr vert="horz" lIns="93018" tIns="46510" rIns="93018" bIns="46510" rtlCol="0"/>
          <a:lstStyle>
            <a:lvl1pPr algn="r">
              <a:defRPr sz="1200">
                <a:latin typeface="Arial" pitchFamily="34" charset="0"/>
              </a:defRPr>
            </a:lvl1pPr>
          </a:lstStyle>
          <a:p>
            <a:fld id="{8C7BB64C-82E2-466C-9C50-B2DA6307AB11}" type="datetimeFigureOut">
              <a:rPr lang="en-US" smtClean="0"/>
              <a:pPr/>
              <a:t>6/24/2020</a:t>
            </a:fld>
            <a:endParaRPr lang="en-US" dirty="0"/>
          </a:p>
        </p:txBody>
      </p:sp>
      <p:sp>
        <p:nvSpPr>
          <p:cNvPr id="4" name="Slide Image Placeholder 3"/>
          <p:cNvSpPr>
            <a:spLocks noGrp="1" noRot="1" noChangeAspect="1"/>
          </p:cNvSpPr>
          <p:nvPr>
            <p:ph type="sldImg" idx="2"/>
          </p:nvPr>
        </p:nvSpPr>
        <p:spPr>
          <a:xfrm>
            <a:off x="2311400" y="527050"/>
            <a:ext cx="4673600" cy="2628900"/>
          </a:xfrm>
          <a:prstGeom prst="rect">
            <a:avLst/>
          </a:prstGeom>
          <a:noFill/>
          <a:ln w="12700">
            <a:solidFill>
              <a:prstClr val="black"/>
            </a:solidFill>
          </a:ln>
        </p:spPr>
        <p:txBody>
          <a:bodyPr vert="horz" lIns="93018" tIns="46510" rIns="93018" bIns="46510"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018" tIns="46510" rIns="93018" bIns="4651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018" tIns="46510" rIns="93018" bIns="4651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5265810" y="6658664"/>
            <a:ext cx="4028440" cy="350520"/>
          </a:xfrm>
          <a:prstGeom prst="rect">
            <a:avLst/>
          </a:prstGeom>
        </p:spPr>
        <p:txBody>
          <a:bodyPr vert="horz" lIns="93018" tIns="46510" rIns="93018" bIns="46510" rtlCol="0" anchor="b"/>
          <a:lstStyle>
            <a:lvl1pPr algn="r">
              <a:defRPr sz="1200">
                <a:latin typeface="Arial" pitchFamily="34" charset="0"/>
              </a:defRPr>
            </a:lvl1pPr>
          </a:lstStyle>
          <a:p>
            <a:fld id="{A778FBA5-F957-4CE9-A734-9CFA9C4F5603}" type="slidenum">
              <a:rPr lang="en-US" smtClean="0"/>
              <a:pPr/>
              <a:t>‹#›</a:t>
            </a:fld>
            <a:endParaRPr lang="en-US" dirty="0"/>
          </a:p>
        </p:txBody>
      </p:sp>
    </p:spTree>
    <p:extLst>
      <p:ext uri="{BB962C8B-B14F-4D97-AF65-F5344CB8AC3E}">
        <p14:creationId xmlns:p14="http://schemas.microsoft.com/office/powerpoint/2010/main" val="182380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5151335" y="0"/>
            <a:ext cx="3942970"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3" name="Rectangle 3"/>
          <p:cNvSpPr>
            <a:spLocks noChangeArrowheads="1"/>
          </p:cNvSpPr>
          <p:nvPr/>
        </p:nvSpPr>
        <p:spPr bwMode="auto">
          <a:xfrm>
            <a:off x="5151335" y="6550702"/>
            <a:ext cx="3942970" cy="344774"/>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4" name="Rectangle 4"/>
          <p:cNvSpPr>
            <a:spLocks noChangeArrowheads="1"/>
          </p:cNvSpPr>
          <p:nvPr/>
        </p:nvSpPr>
        <p:spPr bwMode="auto">
          <a:xfrm>
            <a:off x="0" y="6550702"/>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5" name="Rectangle 5"/>
          <p:cNvSpPr>
            <a:spLocks noChangeArrowheads="1"/>
          </p:cNvSpPr>
          <p:nvPr/>
        </p:nvSpPr>
        <p:spPr bwMode="auto">
          <a:xfrm>
            <a:off x="0" y="0"/>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6" name="Rectangle 6"/>
          <p:cNvSpPr>
            <a:spLocks noChangeArrowheads="1"/>
          </p:cNvSpPr>
          <p:nvPr/>
        </p:nvSpPr>
        <p:spPr bwMode="auto">
          <a:xfrm>
            <a:off x="5149229" y="0"/>
            <a:ext cx="3945076"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7" name="Rectangle 7"/>
          <p:cNvSpPr>
            <a:spLocks noChangeArrowheads="1"/>
          </p:cNvSpPr>
          <p:nvPr/>
        </p:nvSpPr>
        <p:spPr bwMode="auto">
          <a:xfrm>
            <a:off x="5149229" y="6550702"/>
            <a:ext cx="3945076" cy="344774"/>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8" name="Rectangle 8"/>
          <p:cNvSpPr>
            <a:spLocks noChangeArrowheads="1"/>
          </p:cNvSpPr>
          <p:nvPr/>
        </p:nvSpPr>
        <p:spPr bwMode="auto">
          <a:xfrm>
            <a:off x="0" y="6550702"/>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9" name="Rectangle 9"/>
          <p:cNvSpPr>
            <a:spLocks noChangeArrowheads="1"/>
          </p:cNvSpPr>
          <p:nvPr/>
        </p:nvSpPr>
        <p:spPr bwMode="auto">
          <a:xfrm>
            <a:off x="0" y="0"/>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xfrm>
            <a:off x="2257425" y="522288"/>
            <a:ext cx="4579938" cy="2576512"/>
          </a:xfrm>
          <a:ln cap="flat"/>
        </p:spPr>
      </p:sp>
      <p:sp>
        <p:nvSpPr>
          <p:cNvPr id="5131" name="Rectangle 11"/>
          <p:cNvSpPr>
            <a:spLocks noGrp="1" noChangeArrowheads="1"/>
          </p:cNvSpPr>
          <p:nvPr>
            <p:ph type="body" idx="1"/>
          </p:nvPr>
        </p:nvSpPr>
        <p:spPr>
          <a:ln/>
        </p:spPr>
        <p:txBody>
          <a:bodyPr>
            <a:normAutofit/>
          </a:bodyPr>
          <a:lstStyle/>
          <a:p>
            <a:endParaRPr lang="en-US" altLang="en-US" baseline="0" dirty="0"/>
          </a:p>
        </p:txBody>
      </p:sp>
    </p:spTree>
    <p:extLst>
      <p:ext uri="{BB962C8B-B14F-4D97-AF65-F5344CB8AC3E}">
        <p14:creationId xmlns:p14="http://schemas.microsoft.com/office/powerpoint/2010/main" val="173482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42132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17573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75965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4028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166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99140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14376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158289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6595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4220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2</a:t>
            </a:fld>
            <a:endParaRPr lang="en-US" dirty="0"/>
          </a:p>
        </p:txBody>
      </p:sp>
    </p:spTree>
    <p:extLst>
      <p:ext uri="{BB962C8B-B14F-4D97-AF65-F5344CB8AC3E}">
        <p14:creationId xmlns:p14="http://schemas.microsoft.com/office/powerpoint/2010/main" val="134056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dirty="0"/>
          </a:p>
        </p:txBody>
      </p:sp>
    </p:spTree>
    <p:extLst>
      <p:ext uri="{BB962C8B-B14F-4D97-AF65-F5344CB8AC3E}">
        <p14:creationId xmlns:p14="http://schemas.microsoft.com/office/powerpoint/2010/main" val="3510302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dirty="0"/>
          </a:p>
        </p:txBody>
      </p:sp>
    </p:spTree>
    <p:extLst>
      <p:ext uri="{BB962C8B-B14F-4D97-AF65-F5344CB8AC3E}">
        <p14:creationId xmlns:p14="http://schemas.microsoft.com/office/powerpoint/2010/main" val="1322445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dirty="0"/>
          </a:p>
        </p:txBody>
      </p:sp>
    </p:spTree>
    <p:extLst>
      <p:ext uri="{BB962C8B-B14F-4D97-AF65-F5344CB8AC3E}">
        <p14:creationId xmlns:p14="http://schemas.microsoft.com/office/powerpoint/2010/main" val="3105429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23</a:t>
            </a:fld>
            <a:endParaRPr lang="en-US" altLang="en-US" dirty="0"/>
          </a:p>
        </p:txBody>
      </p:sp>
    </p:spTree>
    <p:extLst>
      <p:ext uri="{BB962C8B-B14F-4D97-AF65-F5344CB8AC3E}">
        <p14:creationId xmlns:p14="http://schemas.microsoft.com/office/powerpoint/2010/main" val="72409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extLst>
      <p:ext uri="{BB962C8B-B14F-4D97-AF65-F5344CB8AC3E}">
        <p14:creationId xmlns:p14="http://schemas.microsoft.com/office/powerpoint/2010/main" val="926947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094564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dirty="0"/>
          </a:p>
        </p:txBody>
      </p:sp>
    </p:spTree>
    <p:extLst>
      <p:ext uri="{BB962C8B-B14F-4D97-AF65-F5344CB8AC3E}">
        <p14:creationId xmlns:p14="http://schemas.microsoft.com/office/powerpoint/2010/main" val="312969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dirty="0"/>
          </a:p>
        </p:txBody>
      </p:sp>
    </p:spTree>
    <p:extLst>
      <p:ext uri="{BB962C8B-B14F-4D97-AF65-F5344CB8AC3E}">
        <p14:creationId xmlns:p14="http://schemas.microsoft.com/office/powerpoint/2010/main" val="241929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80439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dirty="0"/>
          </a:p>
        </p:txBody>
      </p:sp>
    </p:spTree>
    <p:extLst>
      <p:ext uri="{BB962C8B-B14F-4D97-AF65-F5344CB8AC3E}">
        <p14:creationId xmlns:p14="http://schemas.microsoft.com/office/powerpoint/2010/main" val="110490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3</a:t>
            </a:fld>
            <a:endParaRPr lang="en-US" dirty="0"/>
          </a:p>
        </p:txBody>
      </p:sp>
    </p:spTree>
    <p:extLst>
      <p:ext uri="{BB962C8B-B14F-4D97-AF65-F5344CB8AC3E}">
        <p14:creationId xmlns:p14="http://schemas.microsoft.com/office/powerpoint/2010/main" val="286705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dirty="0"/>
          </a:p>
        </p:txBody>
      </p:sp>
    </p:spTree>
    <p:extLst>
      <p:ext uri="{BB962C8B-B14F-4D97-AF65-F5344CB8AC3E}">
        <p14:creationId xmlns:p14="http://schemas.microsoft.com/office/powerpoint/2010/main" val="175454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a:t>
            </a:fld>
            <a:endParaRPr lang="en-US" altLang="en-US" dirty="0"/>
          </a:p>
        </p:txBody>
      </p:sp>
    </p:spTree>
    <p:extLst>
      <p:ext uri="{BB962C8B-B14F-4D97-AF65-F5344CB8AC3E}">
        <p14:creationId xmlns:p14="http://schemas.microsoft.com/office/powerpoint/2010/main" val="2258698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5</a:t>
            </a:fld>
            <a:endParaRPr lang="en-US" dirty="0"/>
          </a:p>
        </p:txBody>
      </p:sp>
    </p:spTree>
    <p:extLst>
      <p:ext uri="{BB962C8B-B14F-4D97-AF65-F5344CB8AC3E}">
        <p14:creationId xmlns:p14="http://schemas.microsoft.com/office/powerpoint/2010/main" val="721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defTabSz="949478" eaLnBrk="1" fontAlgn="auto" hangingPunct="1">
              <a:spcBef>
                <a:spcPts val="0"/>
              </a:spcBef>
              <a:spcAft>
                <a:spcPts val="0"/>
              </a:spcAft>
              <a:defRPr/>
            </a:pPr>
            <a:fld id="{5D3B4F25-B091-A84E-9705-BC8EE475EEF1}" type="slidenum">
              <a:rPr lang="en-US" sz="1200" i="0">
                <a:solidFill>
                  <a:prstClr val="black"/>
                </a:solidFill>
                <a:latin typeface="Arial" pitchFamily="34" charset="0"/>
              </a:rPr>
              <a:pPr defTabSz="949478" eaLnBrk="1" fontAlgn="auto" hangingPunct="1">
                <a:spcBef>
                  <a:spcPts val="0"/>
                </a:spcBef>
                <a:spcAft>
                  <a:spcPts val="0"/>
                </a:spcAft>
                <a:defRPr/>
              </a:pPr>
              <a:t>6</a:t>
            </a:fld>
            <a:endParaRPr lang="en-US" sz="1200" i="0">
              <a:solidFill>
                <a:prstClr val="black"/>
              </a:solidFill>
              <a:latin typeface="Arial" pitchFamily="34" charset="0"/>
            </a:endParaRPr>
          </a:p>
        </p:txBody>
      </p:sp>
    </p:spTree>
    <p:extLst>
      <p:ext uri="{BB962C8B-B14F-4D97-AF65-F5344CB8AC3E}">
        <p14:creationId xmlns:p14="http://schemas.microsoft.com/office/powerpoint/2010/main" val="287267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dirty="0"/>
          </a:p>
        </p:txBody>
      </p:sp>
    </p:spTree>
    <p:extLst>
      <p:ext uri="{BB962C8B-B14F-4D97-AF65-F5344CB8AC3E}">
        <p14:creationId xmlns:p14="http://schemas.microsoft.com/office/powerpoint/2010/main" val="333474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838772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399466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7"/>
          <p:cNvSpPr>
            <a:spLocks noGrp="1" noChangeArrowheads="1"/>
          </p:cNvSpPr>
          <p:nvPr>
            <p:ph type="subTitle" idx="1"/>
          </p:nvPr>
        </p:nvSpPr>
        <p:spPr>
          <a:xfrm>
            <a:off x="1108076" y="3011559"/>
            <a:ext cx="9972674" cy="1792224"/>
          </a:xfrm>
          <a:prstGeom prst="rect">
            <a:avLst/>
          </a:prstGeom>
        </p:spPr>
        <p:txBody>
          <a:bodyPr lIns="91440" tIns="45720" rIns="91440" bIns="45720" anchor="ctr"/>
          <a:lstStyle>
            <a:lvl1pPr marL="0" indent="0" algn="ctr">
              <a:lnSpc>
                <a:spcPct val="100000"/>
              </a:lnSpc>
              <a:spcBef>
                <a:spcPts val="0"/>
              </a:spcBef>
              <a:spcAft>
                <a:spcPts val="2400"/>
              </a:spcAft>
              <a:buFont typeface="Arial" charset="0"/>
              <a:buNone/>
              <a:defRPr sz="2200">
                <a:solidFill>
                  <a:sysClr val="windowText" lastClr="000000"/>
                </a:solidFill>
              </a:defRPr>
            </a:lvl1pPr>
          </a:lstStyle>
          <a:p>
            <a:r>
              <a:rPr lang="en-US"/>
              <a:t>Click to edit Master subtitle style</a:t>
            </a:r>
            <a:endParaRPr lang="en-US" dirty="0"/>
          </a:p>
        </p:txBody>
      </p:sp>
      <p:sp>
        <p:nvSpPr>
          <p:cNvPr id="6" name="Title Placeholder 1"/>
          <p:cNvSpPr>
            <a:spLocks noGrp="1"/>
          </p:cNvSpPr>
          <p:nvPr>
            <p:ph type="ctrTitle"/>
          </p:nvPr>
        </p:nvSpPr>
        <p:spPr>
          <a:xfrm>
            <a:off x="1108076" y="1385454"/>
            <a:ext cx="9972674" cy="1294671"/>
          </a:xfrm>
        </p:spPr>
        <p:txBody>
          <a:bodyPr anchor="b" anchorCtr="0"/>
          <a:lstStyle>
            <a:lvl1pPr algn="ctr">
              <a:lnSpc>
                <a:spcPct val="100000"/>
              </a:lnSpc>
              <a:spcBef>
                <a:spcPts val="0"/>
              </a:spcBef>
              <a:spcAft>
                <a:spcPts val="600"/>
              </a:spcAft>
              <a:defRPr sz="3600" smtClean="0"/>
            </a:lvl1pPr>
          </a:lstStyle>
          <a:p>
            <a:r>
              <a:rPr lang="en-US"/>
              <a:t>Click to edit Master title style</a:t>
            </a:r>
            <a:endParaRPr dirty="0"/>
          </a:p>
        </p:txBody>
      </p:sp>
      <p:cxnSp>
        <p:nvCxnSpPr>
          <p:cNvPr id="12" name="Straight Connector 12"/>
          <p:cNvCxnSpPr>
            <a:cxnSpLocks noChangeShapeType="1"/>
          </p:cNvCxnSpPr>
          <p:nvPr userDrawn="1"/>
        </p:nvCxnSpPr>
        <p:spPr bwMode="auto">
          <a:xfrm>
            <a:off x="0" y="950913"/>
            <a:ext cx="12188825" cy="0"/>
          </a:xfrm>
          <a:prstGeom prst="line">
            <a:avLst/>
          </a:prstGeom>
          <a:noFill/>
          <a:ln w="22225" algn="ctr">
            <a:solidFill>
              <a:schemeClr val="accent4"/>
            </a:solidFill>
            <a:round/>
            <a:headEnd type="none" w="sm" len="sm"/>
            <a:tailEnd type="none" w="sm" len="sm"/>
          </a:ln>
        </p:spPr>
      </p:cxnSp>
      <p:cxnSp>
        <p:nvCxnSpPr>
          <p:cNvPr id="13" name="Straight Connector 12"/>
          <p:cNvCxnSpPr>
            <a:cxnSpLocks noChangeShapeType="1"/>
          </p:cNvCxnSpPr>
          <p:nvPr userDrawn="1"/>
        </p:nvCxnSpPr>
        <p:spPr bwMode="auto">
          <a:xfrm>
            <a:off x="0" y="6354186"/>
            <a:ext cx="12188825" cy="0"/>
          </a:xfrm>
          <a:prstGeom prst="line">
            <a:avLst/>
          </a:prstGeom>
          <a:noFill/>
          <a:ln w="22225" algn="ctr">
            <a:solidFill>
              <a:schemeClr val="accent4"/>
            </a:solidFill>
            <a:round/>
            <a:headEnd type="none" w="sm" len="sm"/>
            <a:tailEnd type="none" w="sm" len="sm"/>
          </a:ln>
        </p:spPr>
      </p:cxnSp>
      <p:pic>
        <p:nvPicPr>
          <p:cNvPr id="7" name="Picture 6" descr="LL_Logo_blue.png"/>
          <p:cNvPicPr>
            <a:picLocks noChangeAspect="1"/>
          </p:cNvPicPr>
          <p:nvPr userDrawn="1"/>
        </p:nvPicPr>
        <p:blipFill>
          <a:blip r:embed="rId2" cstate="print"/>
          <a:stretch>
            <a:fillRect/>
          </a:stretch>
        </p:blipFill>
        <p:spPr>
          <a:xfrm>
            <a:off x="4380277" y="5111496"/>
            <a:ext cx="3428272" cy="34524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hart Placeholder 3"/>
          <p:cNvSpPr>
            <a:spLocks noGrp="1"/>
          </p:cNvSpPr>
          <p:nvPr>
            <p:ph type="chart" sz="quarter" idx="10"/>
          </p:nvPr>
        </p:nvSpPr>
        <p:spPr>
          <a:xfrm>
            <a:off x="1786193" y="1700213"/>
            <a:ext cx="8604125" cy="3943350"/>
          </a:xfrm>
          <a:prstGeom prst="rect">
            <a:avLst/>
          </a:prstGeom>
          <a:ln w="12700">
            <a:solidFill>
              <a:schemeClr val="tx1"/>
            </a:solidFill>
          </a:ln>
        </p:spPr>
        <p:txBody>
          <a:bodyPr/>
          <a:lstStyle>
            <a:lvl1pPr marL="0" indent="0">
              <a:buFontTx/>
              <a:buNone/>
              <a:defRPr/>
            </a:lvl1pPr>
          </a:lstStyle>
          <a:p>
            <a:r>
              <a:rPr lang="en-US"/>
              <a:t>Click icon to add chart</a:t>
            </a:r>
          </a:p>
        </p:txBody>
      </p:sp>
      <p:sp>
        <p:nvSpPr>
          <p:cNvPr id="5" name="Text Placeholder 3"/>
          <p:cNvSpPr>
            <a:spLocks noGrp="1"/>
          </p:cNvSpPr>
          <p:nvPr>
            <p:ph type="body" sz="half" idx="2"/>
          </p:nvPr>
        </p:nvSpPr>
        <p:spPr>
          <a:xfrm>
            <a:off x="1791758" y="5706497"/>
            <a:ext cx="8605310"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1791758" y="1249252"/>
            <a:ext cx="8605310"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33819" y="1289304"/>
            <a:ext cx="10921187" cy="4828032"/>
          </a:xfrm>
          <a:prstGeom prst="rect">
            <a:avLst/>
          </a:prstGeom>
        </p:spPr>
        <p:txBody>
          <a:bodyPr lIns="91436" tIns="45719" rIns="91436" bIns="45719"/>
          <a:lstStyle>
            <a:lvl1pPr marL="237734" indent="-237734">
              <a:lnSpc>
                <a:spcPct val="90000"/>
              </a:lnSpc>
              <a:spcBef>
                <a:spcPts val="1200"/>
              </a:spcBef>
              <a:buSzPct val="100000"/>
              <a:buFont typeface="Arial"/>
              <a:buChar char="•"/>
              <a:defRPr/>
            </a:lvl1pPr>
            <a:lvl2pPr marL="539474" indent="-256022">
              <a:lnSpc>
                <a:spcPct val="90000"/>
              </a:lnSpc>
              <a:spcBef>
                <a:spcPts val="600"/>
              </a:spcBef>
              <a:defRPr/>
            </a:lvl2pPr>
            <a:lvl3pPr marL="758920" indent="-182872">
              <a:lnSpc>
                <a:spcPct val="90000"/>
              </a:lnSpc>
              <a:spcBef>
                <a:spcPts val="600"/>
              </a:spcBef>
              <a:buSzPct val="90000"/>
              <a:buFont typeface="Arial"/>
              <a:buChar char="•"/>
              <a:defRPr/>
            </a:lvl3pPr>
            <a:lvl4pPr marL="1033228" indent="0">
              <a:lnSpc>
                <a:spcPct val="90000"/>
              </a:lnSpc>
              <a:spcBef>
                <a:spcPts val="600"/>
              </a:spcBef>
              <a:buFontTx/>
              <a:buNone/>
              <a:defRPr/>
            </a:lvl4pPr>
            <a:lvl5pPr marL="1261819"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153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555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611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630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161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1526832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82267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48144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14169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2294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851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517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48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3631233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639726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1367381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243249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9948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75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680754"/>
            <a:ext cx="10915522" cy="4442955"/>
          </a:xfrm>
          <a:prstGeom prst="rect">
            <a:avLst/>
          </a:prstGeom>
        </p:spPr>
        <p:txBody>
          <a:bodyPr anchor="t" anchorCtr="1"/>
          <a:lstStyle>
            <a:lvl1pPr>
              <a:lnSpc>
                <a:spcPct val="90000"/>
              </a:lnSpc>
              <a:spcBef>
                <a:spcPts val="1500"/>
              </a:spcBef>
              <a:spcAft>
                <a:spcPts val="0"/>
              </a:spcAft>
              <a:defRPr/>
            </a:lvl1pPr>
            <a:lvl2pPr marL="539750" indent="-255588">
              <a:lnSpc>
                <a:spcPct val="90000"/>
              </a:lnSpc>
              <a:spcBef>
                <a:spcPts val="1500"/>
              </a:spcBef>
              <a:spcAft>
                <a:spcPts val="0"/>
              </a:spcAft>
              <a:defRPr sz="1800"/>
            </a:lvl2pPr>
            <a:lvl3pPr marL="757238" indent="-184150">
              <a:lnSpc>
                <a:spcPct val="90000"/>
              </a:lnSpc>
              <a:spcBef>
                <a:spcPts val="1500"/>
              </a:spcBef>
              <a:spcAft>
                <a:spcPts val="0"/>
              </a:spcAft>
              <a:buSzPct val="90000"/>
              <a:buFont typeface="Arial" pitchFamily="34" charset="0"/>
              <a:buChar char="•"/>
              <a:defRPr/>
            </a:lvl3pPr>
            <a:lvl4pPr marL="1033272" indent="0">
              <a:lnSpc>
                <a:spcPct val="90000"/>
              </a:lnSpc>
              <a:spcBef>
                <a:spcPts val="1500"/>
              </a:spcBef>
              <a:spcAft>
                <a:spcPts val="0"/>
              </a:spcAft>
              <a:buFontTx/>
              <a:buNone/>
              <a:defRPr/>
            </a:lvl4pPr>
            <a:lvl5pPr marL="1261872" indent="0">
              <a:lnSpc>
                <a:spcPct val="90000"/>
              </a:lnSpc>
              <a:spcBef>
                <a:spcPts val="15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3973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457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a:xfrm>
            <a:off x="1253710" y="145148"/>
            <a:ext cx="9681406" cy="464455"/>
          </a:xfrm>
        </p:spPr>
        <p:txBody>
          <a:bodyPr/>
          <a:lstStyle/>
          <a:p>
            <a:r>
              <a:rPr lang="en-US"/>
              <a:t>Click to edit Master title style</a:t>
            </a:r>
            <a:endParaRPr lang="en-US" dirty="0"/>
          </a:p>
        </p:txBody>
      </p:sp>
      <p:sp>
        <p:nvSpPr>
          <p:cNvPr id="9" name="Text Placeholder 8"/>
          <p:cNvSpPr>
            <a:spLocks noGrp="1"/>
          </p:cNvSpPr>
          <p:nvPr>
            <p:ph type="body" sz="quarter" idx="11" hasCustomPrompt="1"/>
          </p:nvPr>
        </p:nvSpPr>
        <p:spPr>
          <a:xfrm>
            <a:off x="1253710" y="593819"/>
            <a:ext cx="9681317" cy="296863"/>
          </a:xfrm>
          <a:prstGeom prst="rect">
            <a:avLst/>
          </a:prstGeom>
        </p:spPr>
        <p:txBody>
          <a:bodyPr/>
          <a:lstStyle>
            <a:lvl1pPr marL="0" indent="0" algn="ctr">
              <a:lnSpc>
                <a:spcPts val="2400"/>
              </a:lnSpc>
              <a:buNone/>
              <a:defRPr sz="2400"/>
            </a:lvl1pPr>
          </a:lstStyle>
          <a:p>
            <a:pPr lvl="0"/>
            <a:r>
              <a:rPr lang="en-US" dirty="0"/>
              <a:t>Click to add Subtitle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680754"/>
            <a:ext cx="10915522" cy="4442955"/>
          </a:xfrm>
          <a:prstGeom prst="rect">
            <a:avLst/>
          </a:prstGeom>
        </p:spPr>
        <p:txBody>
          <a:bodyPr anchor="t" anchorCtr="1"/>
          <a:lstStyle>
            <a:lvl1pPr>
              <a:lnSpc>
                <a:spcPct val="90000"/>
              </a:lnSpc>
              <a:spcBef>
                <a:spcPts val="1500"/>
              </a:spcBef>
              <a:spcAft>
                <a:spcPts val="0"/>
              </a:spcAft>
              <a:defRPr/>
            </a:lvl1pPr>
            <a:lvl2pPr marL="539750" indent="-255588">
              <a:lnSpc>
                <a:spcPct val="90000"/>
              </a:lnSpc>
              <a:spcBef>
                <a:spcPts val="1500"/>
              </a:spcBef>
              <a:spcAft>
                <a:spcPts val="0"/>
              </a:spcAft>
              <a:defRPr sz="1800"/>
            </a:lvl2pPr>
            <a:lvl3pPr marL="757238" indent="-184150">
              <a:lnSpc>
                <a:spcPct val="90000"/>
              </a:lnSpc>
              <a:spcBef>
                <a:spcPts val="1500"/>
              </a:spcBef>
              <a:spcAft>
                <a:spcPts val="0"/>
              </a:spcAft>
              <a:buSzPct val="90000"/>
              <a:buFont typeface="Arial" pitchFamily="34" charset="0"/>
              <a:buChar char="•"/>
              <a:defRPr/>
            </a:lvl3pPr>
            <a:lvl4pPr marL="1033272" indent="0">
              <a:lnSpc>
                <a:spcPct val="90000"/>
              </a:lnSpc>
              <a:spcBef>
                <a:spcPts val="1500"/>
              </a:spcBef>
              <a:spcAft>
                <a:spcPts val="0"/>
              </a:spcAft>
              <a:buFontTx/>
              <a:buNone/>
              <a:defRPr/>
            </a:lvl4pPr>
            <a:lvl5pPr marL="1261872" indent="0">
              <a:lnSpc>
                <a:spcPct val="90000"/>
              </a:lnSpc>
              <a:spcBef>
                <a:spcPts val="15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112648" y="1768104"/>
            <a:ext cx="7958522" cy="3773711"/>
          </a:xfrm>
          <a:prstGeom prst="rect">
            <a:avLst/>
          </a:prstGeom>
          <a:ln w="12700">
            <a:solidFill>
              <a:schemeClr val="tx1"/>
            </a:solidFill>
          </a:ln>
        </p:spPr>
        <p:txBody>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112648" y="5603133"/>
            <a:ext cx="7958522"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9" name="Text Placeholder 3"/>
          <p:cNvSpPr>
            <a:spLocks noGrp="1"/>
          </p:cNvSpPr>
          <p:nvPr>
            <p:ph type="body" sz="half" idx="10"/>
          </p:nvPr>
        </p:nvSpPr>
        <p:spPr>
          <a:xfrm>
            <a:off x="2112648" y="1312860"/>
            <a:ext cx="7958522" cy="377390"/>
          </a:xfrm>
          <a:prstGeom prst="rect">
            <a:avLst/>
          </a:prstGeom>
        </p:spPr>
        <p:txBody>
          <a:bodyPr anchor="b"/>
          <a:lstStyle>
            <a:lvl1pPr marL="0" indent="0" algn="ctr">
              <a:lnSpc>
                <a:spcPts val="2000"/>
              </a:lnSpc>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Media Placeholder 3"/>
          <p:cNvSpPr>
            <a:spLocks noGrp="1"/>
          </p:cNvSpPr>
          <p:nvPr>
            <p:ph type="media" sz="quarter" idx="10"/>
          </p:nvPr>
        </p:nvSpPr>
        <p:spPr>
          <a:xfrm>
            <a:off x="2314841" y="1828800"/>
            <a:ext cx="7581449" cy="3343275"/>
          </a:xfrm>
          <a:prstGeom prst="rect">
            <a:avLst/>
          </a:prstGeom>
          <a:ln w="12700">
            <a:solidFill>
              <a:schemeClr val="tx1"/>
            </a:solidFill>
          </a:ln>
        </p:spPr>
        <p:txBody>
          <a:bodyPr/>
          <a:lstStyle>
            <a:lvl1pPr marL="0" indent="0">
              <a:buFontTx/>
              <a:buNone/>
              <a:defRPr/>
            </a:lvl1pPr>
          </a:lstStyle>
          <a:p>
            <a:r>
              <a:rPr lang="en-US"/>
              <a:t>Click icon to add media</a:t>
            </a:r>
            <a:endParaRPr lang="en-US" dirty="0"/>
          </a:p>
        </p:txBody>
      </p:sp>
      <p:sp>
        <p:nvSpPr>
          <p:cNvPr id="5" name="Text Placeholder 3"/>
          <p:cNvSpPr>
            <a:spLocks noGrp="1"/>
          </p:cNvSpPr>
          <p:nvPr>
            <p:ph type="body" sz="half" idx="2"/>
          </p:nvPr>
        </p:nvSpPr>
        <p:spPr>
          <a:xfrm>
            <a:off x="2315877" y="5229437"/>
            <a:ext cx="7581449"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2315877" y="1368517"/>
            <a:ext cx="7581449"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3710" y="101601"/>
            <a:ext cx="9681406" cy="816989"/>
          </a:xfrm>
          <a:prstGeom prst="rect">
            <a:avLst/>
          </a:prstGeom>
        </p:spPr>
        <p:txBody>
          <a:bodyPr vert="horz" lIns="91440" tIns="45720" rIns="91440" bIns="45720" rtlCol="0" anchor="ctr">
            <a:noAutofit/>
          </a:bodyPr>
          <a:lstStyle/>
          <a:p>
            <a:r>
              <a:rPr lang="en-US"/>
              <a:t>Click to edit Master title style</a:t>
            </a:r>
            <a:endParaRPr lang="en-US" dirty="0"/>
          </a:p>
        </p:txBody>
      </p:sp>
      <p:cxnSp>
        <p:nvCxnSpPr>
          <p:cNvPr id="18" name="Straight Connector 12"/>
          <p:cNvCxnSpPr>
            <a:cxnSpLocks noChangeShapeType="1"/>
          </p:cNvCxnSpPr>
          <p:nvPr/>
        </p:nvCxnSpPr>
        <p:spPr bwMode="auto">
          <a:xfrm>
            <a:off x="0" y="950913"/>
            <a:ext cx="12188825" cy="0"/>
          </a:xfrm>
          <a:prstGeom prst="line">
            <a:avLst/>
          </a:prstGeom>
          <a:noFill/>
          <a:ln w="22225" algn="ctr">
            <a:solidFill>
              <a:schemeClr val="accent4"/>
            </a:solidFill>
            <a:round/>
            <a:headEnd type="none" w="sm" len="sm"/>
            <a:tailEnd type="none" w="sm" len="sm"/>
          </a:ln>
        </p:spPr>
      </p:cxnSp>
      <p:cxnSp>
        <p:nvCxnSpPr>
          <p:cNvPr id="13" name="Straight Connector 12"/>
          <p:cNvCxnSpPr>
            <a:cxnSpLocks noChangeShapeType="1"/>
          </p:cNvCxnSpPr>
          <p:nvPr/>
        </p:nvCxnSpPr>
        <p:spPr bwMode="auto">
          <a:xfrm>
            <a:off x="0" y="6354186"/>
            <a:ext cx="12188825" cy="0"/>
          </a:xfrm>
          <a:prstGeom prst="line">
            <a:avLst/>
          </a:prstGeom>
          <a:noFill/>
          <a:ln w="22225" algn="ctr">
            <a:solidFill>
              <a:schemeClr val="accent4"/>
            </a:solidFill>
            <a:round/>
            <a:headEnd type="none" w="sm" len="sm"/>
            <a:tailEnd type="none" w="sm" len="sm"/>
          </a:ln>
        </p:spPr>
      </p:cxnSp>
      <p:sp>
        <p:nvSpPr>
          <p:cNvPr id="10" name="Rectangle 1032"/>
          <p:cNvSpPr>
            <a:spLocks noChangeArrowheads="1"/>
          </p:cNvSpPr>
          <p:nvPr/>
        </p:nvSpPr>
        <p:spPr bwMode="auto">
          <a:xfrm>
            <a:off x="429270" y="6451134"/>
            <a:ext cx="1450470" cy="219456"/>
          </a:xfrm>
          <a:prstGeom prst="rect">
            <a:avLst/>
          </a:prstGeom>
          <a:noFill/>
          <a:ln w="9525">
            <a:noFill/>
            <a:miter lim="800000"/>
            <a:headEnd/>
            <a:tailEnd/>
          </a:ln>
          <a:effectLst/>
        </p:spPr>
        <p:txBody>
          <a:bodyPr wrap="square" lIns="45720" tIns="0" rIns="0" bIns="0"/>
          <a:lstStyle/>
          <a:p>
            <a:pPr>
              <a:defRPr/>
            </a:pPr>
            <a:r>
              <a:rPr lang="en-US" sz="700" baseline="0" dirty="0">
                <a:solidFill>
                  <a:srgbClr val="000000"/>
                </a:solidFill>
                <a:cs typeface="Arial" pitchFamily="34" charset="0"/>
              </a:rPr>
              <a:t>MPC - </a:t>
            </a:r>
            <a:fld id="{6A829F23-F466-44AA-A5B9-24580D3A690E}" type="slidenum">
              <a:rPr lang="en-US" sz="700" smtClean="0">
                <a:solidFill>
                  <a:srgbClr val="000000"/>
                </a:solidFill>
                <a:cs typeface="Arial" pitchFamily="34" charset="0"/>
              </a:rPr>
              <a:pPr>
                <a:defRPr/>
              </a:pPr>
              <a:t>‹#›</a:t>
            </a:fld>
            <a:endParaRPr lang="en-US" sz="700" dirty="0">
              <a:solidFill>
                <a:srgbClr val="000000"/>
              </a:solidFill>
              <a:cs typeface="Arial" pitchFamily="34" charset="0"/>
            </a:endParaRPr>
          </a:p>
          <a:p>
            <a:pPr>
              <a:defRPr/>
            </a:pPr>
            <a:r>
              <a:rPr lang="en-US" sz="700" dirty="0">
                <a:solidFill>
                  <a:srgbClr val="000000"/>
                </a:solidFill>
                <a:cs typeface="Arial" pitchFamily="34" charset="0"/>
              </a:rPr>
              <a:t>ES 05/05/20</a:t>
            </a:r>
          </a:p>
        </p:txBody>
      </p:sp>
      <p:pic>
        <p:nvPicPr>
          <p:cNvPr id="8" name="Content Placeholder 3" descr="LL_Logo_alone_blue.png"/>
          <p:cNvPicPr>
            <a:picLocks noChangeAspect="1"/>
          </p:cNvPicPr>
          <p:nvPr/>
        </p:nvPicPr>
        <p:blipFill>
          <a:blip r:embed="rId33" cstate="print"/>
          <a:stretch>
            <a:fillRect/>
          </a:stretch>
        </p:blipFill>
        <p:spPr>
          <a:xfrm>
            <a:off x="487553" y="246889"/>
            <a:ext cx="548524" cy="531083"/>
          </a:xfrm>
          <a:prstGeom prst="rect">
            <a:avLst/>
          </a:prstGeom>
        </p:spPr>
      </p:pic>
      <p:pic>
        <p:nvPicPr>
          <p:cNvPr id="9" name="Picture 8" descr="LL_Logo_blue_nomark.png"/>
          <p:cNvPicPr>
            <a:picLocks noChangeAspect="1"/>
          </p:cNvPicPr>
          <p:nvPr/>
        </p:nvPicPr>
        <p:blipFill>
          <a:blip r:embed="rId34" cstate="print"/>
          <a:stretch>
            <a:fillRect/>
          </a:stretch>
        </p:blipFill>
        <p:spPr>
          <a:xfrm>
            <a:off x="9681997" y="6473952"/>
            <a:ext cx="2007097" cy="228224"/>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94" r:id="rId3"/>
    <p:sldLayoutId id="2147483689" r:id="rId4"/>
    <p:sldLayoutId id="2147483695" r:id="rId5"/>
    <p:sldLayoutId id="2147483692" r:id="rId6"/>
    <p:sldLayoutId id="2147483693" r:id="rId7"/>
    <p:sldLayoutId id="2147483676" r:id="rId8"/>
    <p:sldLayoutId id="2147483690" r:id="rId9"/>
    <p:sldLayoutId id="2147483691" r:id="rId10"/>
    <p:sldLayoutId id="2147483699" r:id="rId11"/>
    <p:sldLayoutId id="2147483701" r:id="rId12"/>
    <p:sldLayoutId id="2147483702" r:id="rId13"/>
    <p:sldLayoutId id="2147483707" r:id="rId14"/>
    <p:sldLayoutId id="2147483709" r:id="rId15"/>
    <p:sldLayoutId id="2147483710" r:id="rId16"/>
    <p:sldLayoutId id="2147483712" r:id="rId17"/>
    <p:sldLayoutId id="2147483713" r:id="rId18"/>
    <p:sldLayoutId id="2147483714" r:id="rId19"/>
    <p:sldLayoutId id="2147483715" r:id="rId20"/>
    <p:sldLayoutId id="2147483716" r:id="rId21"/>
    <p:sldLayoutId id="2147483720" r:id="rId22"/>
    <p:sldLayoutId id="2147483722" r:id="rId23"/>
    <p:sldLayoutId id="2147483723" r:id="rId24"/>
    <p:sldLayoutId id="2147483725" r:id="rId25"/>
    <p:sldLayoutId id="2147483726" r:id="rId26"/>
    <p:sldLayoutId id="2147483727" r:id="rId27"/>
    <p:sldLayoutId id="2147483728" r:id="rId28"/>
    <p:sldLayoutId id="2147483729" r:id="rId29"/>
    <p:sldLayoutId id="2147483730" r:id="rId30"/>
    <p:sldLayoutId id="2147483731" r:id="rId31"/>
  </p:sldLayoutIdLst>
  <p:txStyles>
    <p:titleStyle>
      <a:lvl1pPr algn="ctr" eaLnBrk="1" hangingPunct="1">
        <a:lnSpc>
          <a:spcPts val="2800"/>
        </a:lnSpc>
        <a:defRPr sz="2800" b="1">
          <a:latin typeface="Arial" pitchFamily="34" charset="0"/>
          <a:cs typeface="Arial" pitchFamily="34" charset="0"/>
        </a:defRPr>
      </a:lvl1pPr>
    </p:titleStyle>
    <p:body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1.jpg"/><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tiff"/><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18.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9183" y="1389888"/>
            <a:ext cx="9970459" cy="1298448"/>
          </a:xfrm>
        </p:spPr>
        <p:txBody>
          <a:bodyPr/>
          <a:lstStyle/>
          <a:p>
            <a:r>
              <a:rPr lang="en-US" dirty="0"/>
              <a:t>Privacy-Preserving Collaboration</a:t>
            </a:r>
            <a:br>
              <a:rPr lang="en-US" dirty="0"/>
            </a:br>
            <a:r>
              <a:rPr lang="en-US" dirty="0"/>
              <a:t>Using Cryptography</a:t>
            </a:r>
          </a:p>
        </p:txBody>
      </p:sp>
      <p:sp>
        <p:nvSpPr>
          <p:cNvPr id="4110" name="Text Box 14"/>
          <p:cNvSpPr txBox="1">
            <a:spLocks noGrp="1" noChangeArrowheads="1"/>
          </p:cNvSpPr>
          <p:nvPr>
            <p:ph type="subTitle" sz="quarter" idx="1"/>
          </p:nvPr>
        </p:nvSpPr>
        <p:spPr>
          <a:xfrm>
            <a:off x="1109183" y="3008376"/>
            <a:ext cx="9970459" cy="1792224"/>
          </a:xfrm>
          <a:noFill/>
          <a:ln/>
        </p:spPr>
        <p:txBody>
          <a:bodyPr/>
          <a:lstStyle/>
          <a:p>
            <a:r>
              <a:rPr lang="en-US" altLang="en-US" sz="2400" dirty="0"/>
              <a:t>Dr. Emily Shen</a:t>
            </a:r>
          </a:p>
          <a:p>
            <a:r>
              <a:rPr lang="en-US" altLang="en-US" sz="2400" dirty="0"/>
              <a:t>Briefing to the Federal Privacy Council</a:t>
            </a:r>
            <a:br>
              <a:rPr lang="en-US" altLang="en-US" sz="2400" dirty="0"/>
            </a:br>
            <a:r>
              <a:rPr lang="en-US" altLang="en-US" sz="2400" dirty="0"/>
              <a:t>5 May 2020</a:t>
            </a:r>
          </a:p>
        </p:txBody>
      </p:sp>
      <p:sp>
        <p:nvSpPr>
          <p:cNvPr id="3" name="TextBox 2">
            <a:extLst>
              <a:ext uri="{FF2B5EF4-FFF2-40B4-BE49-F238E27FC236}">
                <a16:creationId xmlns:a16="http://schemas.microsoft.com/office/drawing/2014/main" id="{57BD17E5-C7C1-0E4E-9093-364EFC739A64}"/>
              </a:ext>
            </a:extLst>
          </p:cNvPr>
          <p:cNvSpPr txBox="1"/>
          <p:nvPr/>
        </p:nvSpPr>
        <p:spPr>
          <a:xfrm>
            <a:off x="474198" y="5531006"/>
            <a:ext cx="11240429" cy="923330"/>
          </a:xfrm>
          <a:prstGeom prst="rect">
            <a:avLst/>
          </a:prstGeom>
          <a:noFill/>
        </p:spPr>
        <p:txBody>
          <a:bodyPr wrap="square" rtlCol="0">
            <a:spAutoFit/>
          </a:bodyPr>
          <a:lstStyle/>
          <a:p>
            <a:pPr algn="ctr"/>
            <a:r>
              <a:rPr lang="en-US" sz="900" b="1" dirty="0"/>
              <a:t>DISTRIBUTION STATEMENT A. Approved for public release. Distribution is unlimited. </a:t>
            </a:r>
            <a:r>
              <a:rPr lang="en-US" sz="900" dirty="0"/>
              <a:t>This material is based upon work supported by the Under Secretary of Defense for Research and Engineering under Air Force Contract No. FA8702-15-D-0001. Any opinions, findings, conclusions or recommendations expressed in this material are those of the author(s) and do not necessarily reflect the views of the Under Secretary of Defense for Research and Engineering. © 2020 Massachusetts Institute of Technology. 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Government may violate any copyrights that exist in this work.</a:t>
            </a:r>
          </a:p>
          <a:p>
            <a:pPr algn="ctr"/>
            <a:endParaRPr lang="en-US" sz="900" b="1" dirty="0"/>
          </a:p>
        </p:txBody>
      </p:sp>
    </p:spTree>
    <p:extLst>
      <p:ext uri="{BB962C8B-B14F-4D97-AF65-F5344CB8AC3E}">
        <p14:creationId xmlns:p14="http://schemas.microsoft.com/office/powerpoint/2010/main" val="12310305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(3)</a:t>
            </a:r>
            <a:endParaRPr lang="en-US" dirty="0"/>
          </a:p>
        </p:txBody>
      </p:sp>
      <p:sp>
        <p:nvSpPr>
          <p:cNvPr id="110" name="Pentagon 109"/>
          <p:cNvSpPr/>
          <p:nvPr/>
        </p:nvSpPr>
        <p:spPr>
          <a:xfrm>
            <a:off x="1079306" y="2199624"/>
            <a:ext cx="329184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
        <p:nvSpPr>
          <p:cNvPr id="111" name="Pentagon 110"/>
          <p:cNvSpPr/>
          <p:nvPr/>
        </p:nvSpPr>
        <p:spPr>
          <a:xfrm>
            <a:off x="4450097" y="2199624"/>
            <a:ext cx="329184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10" name="Content Placeholder 2"/>
          <p:cNvSpPr>
            <a:spLocks noGrp="1"/>
          </p:cNvSpPr>
          <p:nvPr>
            <p:ph idx="4294967295"/>
          </p:nvPr>
        </p:nvSpPr>
        <p:spPr>
          <a:xfrm>
            <a:off x="4450097"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Decompose computation into </a:t>
            </a:r>
            <a:r>
              <a:rPr lang="en-US" sz="1600" i="1" dirty="0">
                <a:solidFill>
                  <a:schemeClr val="tx1"/>
                </a:solidFill>
                <a:cs typeface="Arial"/>
              </a:rPr>
              <a:t>primitive</a:t>
            </a:r>
            <a:r>
              <a:rPr lang="en-US" sz="1600" dirty="0">
                <a:solidFill>
                  <a:schemeClr val="tx1"/>
                </a:solidFill>
                <a:cs typeface="Arial"/>
              </a:rPr>
              <a:t> operations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Iteratively compute primitive operations securely on shares</a:t>
            </a:r>
            <a:endParaRPr lang="en-US" sz="1600" dirty="0">
              <a:solidFill>
                <a:srgbClr val="FF0000"/>
              </a:solidFill>
              <a:cs typeface="Arial"/>
            </a:endParaRPr>
          </a:p>
        </p:txBody>
      </p:sp>
      <p:sp>
        <p:nvSpPr>
          <p:cNvPr id="112" name="Pentagon 111"/>
          <p:cNvSpPr/>
          <p:nvPr/>
        </p:nvSpPr>
        <p:spPr>
          <a:xfrm>
            <a:off x="7820887" y="2199624"/>
            <a:ext cx="329184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sp>
        <p:nvSpPr>
          <p:cNvPr id="11" name="Content Placeholder 2"/>
          <p:cNvSpPr>
            <a:spLocks noGrp="1"/>
          </p:cNvSpPr>
          <p:nvPr>
            <p:ph idx="4294967295"/>
          </p:nvPr>
        </p:nvSpPr>
        <p:spPr>
          <a:xfrm>
            <a:off x="7820887"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Send final shares to all parties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Combine final shares to obtain output</a:t>
            </a:r>
          </a:p>
        </p:txBody>
      </p:sp>
    </p:spTree>
    <p:extLst>
      <p:ext uri="{BB962C8B-B14F-4D97-AF65-F5344CB8AC3E}">
        <p14:creationId xmlns:p14="http://schemas.microsoft.com/office/powerpoint/2010/main" val="3053163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MPC to Compute Average Salary</a:t>
            </a:r>
          </a:p>
        </p:txBody>
      </p:sp>
      <p:sp>
        <p:nvSpPr>
          <p:cNvPr id="11" name="Content Placeholder 2"/>
          <p:cNvSpPr>
            <a:spLocks noGrp="1"/>
          </p:cNvSpPr>
          <p:nvPr>
            <p:ph idx="4294967295"/>
          </p:nvPr>
        </p:nvSpPr>
        <p:spPr>
          <a:xfrm>
            <a:off x="688720" y="1174067"/>
            <a:ext cx="10817479" cy="4828032"/>
          </a:xfrm>
          <a:prstGeom prst="rect">
            <a:avLst/>
          </a:prstGeom>
        </p:spPr>
        <p:txBody>
          <a:bodyPr/>
          <a:lstStyle/>
          <a:p>
            <a:pPr>
              <a:spcBef>
                <a:spcPts val="600"/>
              </a:spcBef>
            </a:pPr>
            <a:r>
              <a:rPr lang="en-US" dirty="0">
                <a:cs typeface="Arial"/>
              </a:rPr>
              <a:t>Alice, Bob, Charlie want to securely compute average of their salaries</a:t>
            </a:r>
          </a:p>
          <a:p>
            <a:pPr>
              <a:spcBef>
                <a:spcPts val="600"/>
              </a:spcBef>
            </a:pPr>
            <a:r>
              <a:rPr lang="en-US" dirty="0">
                <a:cs typeface="Arial"/>
              </a:rPr>
              <a:t>Compute sum of salaries using MPC, then divide by 3</a:t>
            </a:r>
          </a:p>
        </p:txBody>
      </p:sp>
      <p:grpSp>
        <p:nvGrpSpPr>
          <p:cNvPr id="81" name="Group 80">
            <a:extLst>
              <a:ext uri="{FF2B5EF4-FFF2-40B4-BE49-F238E27FC236}">
                <a16:creationId xmlns:a16="http://schemas.microsoft.com/office/drawing/2014/main" id="{C03E6A55-41CC-054F-97D0-C55AE504FD4F}"/>
              </a:ext>
            </a:extLst>
          </p:cNvPr>
          <p:cNvGrpSpPr/>
          <p:nvPr/>
        </p:nvGrpSpPr>
        <p:grpSpPr>
          <a:xfrm>
            <a:off x="331263" y="2341855"/>
            <a:ext cx="3470875" cy="2996210"/>
            <a:chOff x="331263" y="2341855"/>
            <a:chExt cx="3470875" cy="2996210"/>
          </a:xfrm>
        </p:grpSpPr>
        <p:sp>
          <p:nvSpPr>
            <p:cNvPr id="82" name="TextBox 81">
              <a:extLst>
                <a:ext uri="{FF2B5EF4-FFF2-40B4-BE49-F238E27FC236}">
                  <a16:creationId xmlns:a16="http://schemas.microsoft.com/office/drawing/2014/main" id="{F6F414F9-8B9C-0442-B636-5F58E3F36CDA}"/>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90" name="TextBox 89">
              <a:extLst>
                <a:ext uri="{FF2B5EF4-FFF2-40B4-BE49-F238E27FC236}">
                  <a16:creationId xmlns:a16="http://schemas.microsoft.com/office/drawing/2014/main" id="{9C147289-947C-C54A-AAD8-68F000BDDF1C}"/>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91" name="Picture 90" title="Alice icon">
              <a:extLst>
                <a:ext uri="{FF2B5EF4-FFF2-40B4-BE49-F238E27FC236}">
                  <a16:creationId xmlns:a16="http://schemas.microsoft.com/office/drawing/2014/main" id="{BA83D4EF-B34E-B84D-863E-ED55AD4898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89" name="TextBox 88">
              <a:extLst>
                <a:ext uri="{FF2B5EF4-FFF2-40B4-BE49-F238E27FC236}">
                  <a16:creationId xmlns:a16="http://schemas.microsoft.com/office/drawing/2014/main" id="{1156A6DE-2832-EE44-9D5A-A10BD0F1EB87}"/>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85" name="TextBox 84">
              <a:extLst>
                <a:ext uri="{FF2B5EF4-FFF2-40B4-BE49-F238E27FC236}">
                  <a16:creationId xmlns:a16="http://schemas.microsoft.com/office/drawing/2014/main" id="{92EF0B47-E41D-844A-A435-B424642485AE}"/>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83" name="Picture 82" title="Bob icon">
              <a:extLst>
                <a:ext uri="{FF2B5EF4-FFF2-40B4-BE49-F238E27FC236}">
                  <a16:creationId xmlns:a16="http://schemas.microsoft.com/office/drawing/2014/main" id="{36F76D20-0A2D-E74C-A752-8FD92B1FF0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84" name="TextBox 83">
              <a:extLst>
                <a:ext uri="{FF2B5EF4-FFF2-40B4-BE49-F238E27FC236}">
                  <a16:creationId xmlns:a16="http://schemas.microsoft.com/office/drawing/2014/main" id="{25F3A792-A2AA-1B41-9560-99AB1ABB8F7C}"/>
                </a:ext>
              </a:extLst>
            </p:cNvPr>
            <p:cNvSpPr txBox="1"/>
            <p:nvPr/>
          </p:nvSpPr>
          <p:spPr>
            <a:xfrm>
              <a:off x="2395931" y="4026464"/>
              <a:ext cx="767529" cy="369332"/>
            </a:xfrm>
            <a:prstGeom prst="rect">
              <a:avLst/>
            </a:prstGeom>
            <a:noFill/>
          </p:spPr>
          <p:txBody>
            <a:bodyPr wrap="square" rtlCol="0">
              <a:spAutoFit/>
            </a:bodyPr>
            <a:lstStyle/>
            <a:p>
              <a:pPr algn="ctr"/>
              <a:r>
                <a:rPr lang="en-US" b="1" dirty="0"/>
                <a:t>$12K</a:t>
              </a:r>
            </a:p>
          </p:txBody>
        </p:sp>
        <p:sp>
          <p:nvSpPr>
            <p:cNvPr id="88" name="TextBox 87">
              <a:extLst>
                <a:ext uri="{FF2B5EF4-FFF2-40B4-BE49-F238E27FC236}">
                  <a16:creationId xmlns:a16="http://schemas.microsoft.com/office/drawing/2014/main" id="{AA870FD5-BE4E-9240-82D4-CA29ADBE1222}"/>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87" name="Picture 86" title="Charlie icon">
              <a:extLst>
                <a:ext uri="{FF2B5EF4-FFF2-40B4-BE49-F238E27FC236}">
                  <a16:creationId xmlns:a16="http://schemas.microsoft.com/office/drawing/2014/main" id="{5A89A98F-6683-AD45-A650-AA7FC63E2F7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86" name="TextBox 85">
              <a:extLst>
                <a:ext uri="{FF2B5EF4-FFF2-40B4-BE49-F238E27FC236}">
                  <a16:creationId xmlns:a16="http://schemas.microsoft.com/office/drawing/2014/main" id="{E39A2249-022C-A446-B2FD-58FA9F7886B4}"/>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7" name="Group 6"/>
          <p:cNvGrpSpPr/>
          <p:nvPr/>
        </p:nvGrpSpPr>
        <p:grpSpPr>
          <a:xfrm>
            <a:off x="4549195" y="1998742"/>
            <a:ext cx="3723662" cy="3767293"/>
            <a:chOff x="4549195" y="1998742"/>
            <a:chExt cx="3723662" cy="3767293"/>
          </a:xfrm>
        </p:grpSpPr>
        <p:grpSp>
          <p:nvGrpSpPr>
            <p:cNvPr id="6" name="Group 5"/>
            <p:cNvGrpSpPr/>
            <p:nvPr/>
          </p:nvGrpSpPr>
          <p:grpSpPr>
            <a:xfrm>
              <a:off x="5306825" y="2846045"/>
              <a:ext cx="2235971" cy="2481519"/>
              <a:chOff x="5306825" y="2846045"/>
              <a:chExt cx="2235971" cy="2481519"/>
            </a:xfrm>
          </p:grpSpPr>
          <p:sp>
            <p:nvSpPr>
              <p:cNvPr id="41" name="Left-Right Arrow 40" title="Fuzzy bidirectional arrow between Alice and Bob">
                <a:extLst>
                  <a:ext uri="{FF2B5EF4-FFF2-40B4-BE49-F238E27FC236}">
                    <a16:creationId xmlns:a16="http://schemas.microsoft.com/office/drawing/2014/main" id="{8952AAC4-A891-244D-B15D-98EB3C17F2FC}"/>
                  </a:ext>
                </a:extLst>
              </p:cNvPr>
              <p:cNvSpPr/>
              <p:nvPr/>
            </p:nvSpPr>
            <p:spPr>
              <a:xfrm rot="7200000">
                <a:off x="4626688" y="3677895"/>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Left-Right Arrow 39" title="Fuzzy bidirectional arrow between Bob and Charlie">
                <a:extLst>
                  <a:ext uri="{FF2B5EF4-FFF2-40B4-BE49-F238E27FC236}">
                    <a16:creationId xmlns:a16="http://schemas.microsoft.com/office/drawing/2014/main" id="{E93A96C2-3D41-1142-B958-DD7D122B9F61}"/>
                  </a:ext>
                </a:extLst>
              </p:cNvPr>
              <p:cNvSpPr/>
              <p:nvPr/>
            </p:nvSpPr>
            <p:spPr>
              <a:xfrm rot="3600000">
                <a:off x="6084073" y="3677895"/>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9" name="Left-Right Arrow 38" title="Fuzzy bidirectional arrow between Alice and Charlie">
                <a:extLst>
                  <a:ext uri="{FF2B5EF4-FFF2-40B4-BE49-F238E27FC236}">
                    <a16:creationId xmlns:a16="http://schemas.microsoft.com/office/drawing/2014/main" id="{29462B8A-5CD9-C94A-B45A-48B7B156E218}"/>
                  </a:ext>
                </a:extLst>
              </p:cNvPr>
              <p:cNvSpPr/>
              <p:nvPr/>
            </p:nvSpPr>
            <p:spPr>
              <a:xfrm>
                <a:off x="5395013" y="4870364"/>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TextBox 41">
                <a:extLst>
                  <a:ext uri="{FF2B5EF4-FFF2-40B4-BE49-F238E27FC236}">
                    <a16:creationId xmlns:a16="http://schemas.microsoft.com/office/drawing/2014/main" id="{1E92D677-DB29-894A-91EA-F153644801D4}"/>
                  </a:ext>
                </a:extLst>
              </p:cNvPr>
              <p:cNvSpPr txBox="1"/>
              <p:nvPr/>
            </p:nvSpPr>
            <p:spPr>
              <a:xfrm>
                <a:off x="5306825" y="4011075"/>
                <a:ext cx="2235971" cy="400110"/>
              </a:xfrm>
              <a:prstGeom prst="rect">
                <a:avLst/>
              </a:prstGeom>
              <a:noFill/>
            </p:spPr>
            <p:txBody>
              <a:bodyPr wrap="square" rtlCol="0">
                <a:spAutoFit/>
              </a:bodyPr>
              <a:lstStyle/>
              <a:p>
                <a:pPr algn="ctr"/>
                <a:r>
                  <a:rPr lang="en-US" sz="2000" b="1" dirty="0"/>
                  <a:t>MPC</a:t>
                </a:r>
              </a:p>
            </p:txBody>
          </p:sp>
        </p:grpSp>
        <p:grpSp>
          <p:nvGrpSpPr>
            <p:cNvPr id="3" name="Group 2"/>
            <p:cNvGrpSpPr/>
            <p:nvPr/>
          </p:nvGrpSpPr>
          <p:grpSpPr>
            <a:xfrm>
              <a:off x="4549195" y="4848091"/>
              <a:ext cx="1034167" cy="881517"/>
              <a:chOff x="4549195" y="4848091"/>
              <a:chExt cx="1034167" cy="881517"/>
            </a:xfrm>
          </p:grpSpPr>
          <p:sp>
            <p:nvSpPr>
              <p:cNvPr id="36" name="TextBox 35">
                <a:extLst>
                  <a:ext uri="{FF2B5EF4-FFF2-40B4-BE49-F238E27FC236}">
                    <a16:creationId xmlns:a16="http://schemas.microsoft.com/office/drawing/2014/main" id="{7A99BDA7-A7D2-A045-BAEF-DFBE88475916}"/>
                  </a:ext>
                </a:extLst>
              </p:cNvPr>
              <p:cNvSpPr txBox="1"/>
              <p:nvPr/>
            </p:nvSpPr>
            <p:spPr>
              <a:xfrm>
                <a:off x="4549195" y="5360276"/>
                <a:ext cx="1034167" cy="369332"/>
              </a:xfrm>
              <a:prstGeom prst="rect">
                <a:avLst/>
              </a:prstGeom>
              <a:noFill/>
            </p:spPr>
            <p:txBody>
              <a:bodyPr wrap="square" rtlCol="0">
                <a:spAutoFit/>
              </a:bodyPr>
              <a:lstStyle/>
              <a:p>
                <a:pPr algn="ctr"/>
                <a:r>
                  <a:rPr lang="en-US" b="1" dirty="0"/>
                  <a:t>Alice</a:t>
                </a:r>
              </a:p>
            </p:txBody>
          </p:sp>
          <p:pic>
            <p:nvPicPr>
              <p:cNvPr id="44" name="Picture 43" title="Alice icon">
                <a:extLst>
                  <a:ext uri="{FF2B5EF4-FFF2-40B4-BE49-F238E27FC236}">
                    <a16:creationId xmlns:a16="http://schemas.microsoft.com/office/drawing/2014/main" id="{19C42C3D-15DF-6443-AE57-A57304BFC3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68024" y="4848091"/>
                <a:ext cx="441484" cy="548640"/>
              </a:xfrm>
              <a:prstGeom prst="rect">
                <a:avLst/>
              </a:prstGeom>
            </p:spPr>
          </p:pic>
        </p:grpSp>
        <p:grpSp>
          <p:nvGrpSpPr>
            <p:cNvPr id="5" name="Group 4"/>
            <p:cNvGrpSpPr/>
            <p:nvPr/>
          </p:nvGrpSpPr>
          <p:grpSpPr>
            <a:xfrm>
              <a:off x="5904160" y="1998742"/>
              <a:ext cx="1034167" cy="970785"/>
              <a:chOff x="5904160" y="1998742"/>
              <a:chExt cx="1034167" cy="970785"/>
            </a:xfrm>
          </p:grpSpPr>
          <p:sp>
            <p:nvSpPr>
              <p:cNvPr id="38" name="TextBox 37">
                <a:extLst>
                  <a:ext uri="{FF2B5EF4-FFF2-40B4-BE49-F238E27FC236}">
                    <a16:creationId xmlns:a16="http://schemas.microsoft.com/office/drawing/2014/main" id="{D956CE27-A71F-5E41-94B0-73A4F1041C4A}"/>
                  </a:ext>
                </a:extLst>
              </p:cNvPr>
              <p:cNvSpPr txBox="1"/>
              <p:nvPr/>
            </p:nvSpPr>
            <p:spPr>
              <a:xfrm>
                <a:off x="5904160" y="1998742"/>
                <a:ext cx="1034167" cy="369332"/>
              </a:xfrm>
              <a:prstGeom prst="rect">
                <a:avLst/>
              </a:prstGeom>
              <a:noFill/>
            </p:spPr>
            <p:txBody>
              <a:bodyPr wrap="square" rtlCol="0">
                <a:spAutoFit/>
              </a:bodyPr>
              <a:lstStyle/>
              <a:p>
                <a:pPr algn="ctr"/>
                <a:r>
                  <a:rPr lang="en-US" b="1" dirty="0"/>
                  <a:t>Bob</a:t>
                </a:r>
              </a:p>
            </p:txBody>
          </p:sp>
          <p:pic>
            <p:nvPicPr>
              <p:cNvPr id="43" name="Picture 42" title="Bob icon">
                <a:extLst>
                  <a:ext uri="{FF2B5EF4-FFF2-40B4-BE49-F238E27FC236}">
                    <a16:creationId xmlns:a16="http://schemas.microsoft.com/office/drawing/2014/main" id="{9A88EE6C-743D-5742-870E-CA1B9923C9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82915" y="2312687"/>
                <a:ext cx="672867" cy="656840"/>
              </a:xfrm>
              <a:prstGeom prst="rect">
                <a:avLst/>
              </a:prstGeom>
            </p:spPr>
          </p:pic>
        </p:grpSp>
        <p:grpSp>
          <p:nvGrpSpPr>
            <p:cNvPr id="4" name="Group 3"/>
            <p:cNvGrpSpPr/>
            <p:nvPr/>
          </p:nvGrpSpPr>
          <p:grpSpPr>
            <a:xfrm>
              <a:off x="7238690" y="4831782"/>
              <a:ext cx="1034167" cy="934253"/>
              <a:chOff x="7238690" y="4831782"/>
              <a:chExt cx="1034167" cy="934253"/>
            </a:xfrm>
          </p:grpSpPr>
          <p:sp>
            <p:nvSpPr>
              <p:cNvPr id="37" name="TextBox 36">
                <a:extLst>
                  <a:ext uri="{FF2B5EF4-FFF2-40B4-BE49-F238E27FC236}">
                    <a16:creationId xmlns:a16="http://schemas.microsoft.com/office/drawing/2014/main" id="{657700C9-117F-994E-A353-DC216AC6FB98}"/>
                  </a:ext>
                </a:extLst>
              </p:cNvPr>
              <p:cNvSpPr txBox="1"/>
              <p:nvPr/>
            </p:nvSpPr>
            <p:spPr>
              <a:xfrm>
                <a:off x="7238690" y="5396703"/>
                <a:ext cx="1034167" cy="369332"/>
              </a:xfrm>
              <a:prstGeom prst="rect">
                <a:avLst/>
              </a:prstGeom>
              <a:noFill/>
            </p:spPr>
            <p:txBody>
              <a:bodyPr wrap="square" rtlCol="0">
                <a:spAutoFit/>
              </a:bodyPr>
              <a:lstStyle/>
              <a:p>
                <a:pPr algn="ctr"/>
                <a:r>
                  <a:rPr lang="en-US" b="1" dirty="0"/>
                  <a:t>Charlie</a:t>
                </a:r>
              </a:p>
            </p:txBody>
          </p:sp>
          <p:pic>
            <p:nvPicPr>
              <p:cNvPr id="34" name="Picture 33" title="Charlie icon">
                <a:extLst>
                  <a:ext uri="{FF2B5EF4-FFF2-40B4-BE49-F238E27FC236}">
                    <a16:creationId xmlns:a16="http://schemas.microsoft.com/office/drawing/2014/main" id="{796EF34A-433F-B448-89BF-DDE668B8CE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19936" y="4831782"/>
                <a:ext cx="648654" cy="576072"/>
              </a:xfrm>
              <a:prstGeom prst="rect">
                <a:avLst/>
              </a:prstGeom>
            </p:spPr>
          </p:pic>
        </p:grpSp>
      </p:grpSp>
      <p:grpSp>
        <p:nvGrpSpPr>
          <p:cNvPr id="45" name="Group 44">
            <a:extLst>
              <a:ext uri="{FF2B5EF4-FFF2-40B4-BE49-F238E27FC236}">
                <a16:creationId xmlns:a16="http://schemas.microsoft.com/office/drawing/2014/main" id="{1FC703E0-5D10-EB4C-A97C-53A44FC9871D}"/>
              </a:ext>
            </a:extLst>
          </p:cNvPr>
          <p:cNvGrpSpPr/>
          <p:nvPr/>
        </p:nvGrpSpPr>
        <p:grpSpPr>
          <a:xfrm>
            <a:off x="9033907" y="2341855"/>
            <a:ext cx="2143285" cy="2053941"/>
            <a:chOff x="9033907" y="2341855"/>
            <a:chExt cx="2143285" cy="2053941"/>
          </a:xfrm>
        </p:grpSpPr>
        <p:sp>
          <p:nvSpPr>
            <p:cNvPr id="47" name="TextBox 46">
              <a:extLst>
                <a:ext uri="{FF2B5EF4-FFF2-40B4-BE49-F238E27FC236}">
                  <a16:creationId xmlns:a16="http://schemas.microsoft.com/office/drawing/2014/main" id="{EB246772-1DB1-6047-BC8F-817E521BD2E1}"/>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46" name="TextBox 45">
              <a:extLst>
                <a:ext uri="{FF2B5EF4-FFF2-40B4-BE49-F238E27FC236}">
                  <a16:creationId xmlns:a16="http://schemas.microsoft.com/office/drawing/2014/main" id="{BEEDD2EF-2D9B-C94B-B0CE-07707C75ED89}"/>
                </a:ext>
              </a:extLst>
            </p:cNvPr>
            <p:cNvSpPr txBox="1"/>
            <p:nvPr/>
          </p:nvSpPr>
          <p:spPr>
            <a:xfrm>
              <a:off x="9716625" y="4026464"/>
              <a:ext cx="777849" cy="369332"/>
            </a:xfrm>
            <a:prstGeom prst="rect">
              <a:avLst/>
            </a:prstGeom>
            <a:noFill/>
          </p:spPr>
          <p:txBody>
            <a:bodyPr wrap="square" rtlCol="0">
              <a:spAutoFit/>
            </a:bodyPr>
            <a:lstStyle/>
            <a:p>
              <a:pPr algn="ctr"/>
              <a:r>
                <a:rPr lang="en-US" b="1" dirty="0"/>
                <a:t>$30K</a:t>
              </a:r>
            </a:p>
          </p:txBody>
        </p:sp>
      </p:grpSp>
    </p:spTree>
    <p:extLst>
      <p:ext uri="{BB962C8B-B14F-4D97-AF65-F5344CB8AC3E}">
        <p14:creationId xmlns:p14="http://schemas.microsoft.com/office/powerpoint/2010/main" val="2396008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Sharing Inputs (1)</a:t>
            </a:r>
            <a:endParaRPr lang="en-US" dirty="0"/>
          </a:p>
        </p:txBody>
      </p:sp>
      <p:sp>
        <p:nvSpPr>
          <p:cNvPr id="26" name="Pentagon 25">
            <a:extLst>
              <a:ext uri="{FF2B5EF4-FFF2-40B4-BE49-F238E27FC236}">
                <a16:creationId xmlns:a16="http://schemas.microsoft.com/office/drawing/2014/main" id="{9B439212-1042-4E49-8D76-C048109CC31A}"/>
              </a:ext>
            </a:extLst>
          </p:cNvPr>
          <p:cNvSpPr/>
          <p:nvPr/>
        </p:nvSpPr>
        <p:spPr>
          <a:xfrm>
            <a:off x="1594445" y="1339327"/>
            <a:ext cx="310896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27" name="Pentagon 26">
            <a:extLst>
              <a:ext uri="{FF2B5EF4-FFF2-40B4-BE49-F238E27FC236}">
                <a16:creationId xmlns:a16="http://schemas.microsoft.com/office/drawing/2014/main" id="{7B17A882-D5AA-C548-B45C-8750171D7AA4}"/>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28" name="Pentagon 27">
            <a:extLst>
              <a:ext uri="{FF2B5EF4-FFF2-40B4-BE49-F238E27FC236}">
                <a16:creationId xmlns:a16="http://schemas.microsoft.com/office/drawing/2014/main" id="{ED11EA19-ACD9-3A4B-A6A1-6766FB5189F7}"/>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60" name="Group 59">
            <a:extLst>
              <a:ext uri="{FF2B5EF4-FFF2-40B4-BE49-F238E27FC236}">
                <a16:creationId xmlns:a16="http://schemas.microsoft.com/office/drawing/2014/main" id="{E88426E7-1A83-7A4E-8F91-0EF3629C6CDF}"/>
              </a:ext>
            </a:extLst>
          </p:cNvPr>
          <p:cNvGrpSpPr/>
          <p:nvPr/>
        </p:nvGrpSpPr>
        <p:grpSpPr>
          <a:xfrm>
            <a:off x="1757252" y="2341855"/>
            <a:ext cx="9419940" cy="646331"/>
            <a:chOff x="1757252" y="2341855"/>
            <a:chExt cx="9419940" cy="646331"/>
          </a:xfrm>
        </p:grpSpPr>
        <p:sp>
          <p:nvSpPr>
            <p:cNvPr id="61" name="TextBox 60">
              <a:extLst>
                <a:ext uri="{FF2B5EF4-FFF2-40B4-BE49-F238E27FC236}">
                  <a16:creationId xmlns:a16="http://schemas.microsoft.com/office/drawing/2014/main" id="{859918C2-4B1E-F34A-A098-F79B82B11A77}"/>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62" name="TextBox 61">
              <a:extLst>
                <a:ext uri="{FF2B5EF4-FFF2-40B4-BE49-F238E27FC236}">
                  <a16:creationId xmlns:a16="http://schemas.microsoft.com/office/drawing/2014/main" id="{5A47A718-DD95-9946-AE7C-E4F2802A359D}"/>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63" name="TextBox 62">
              <a:extLst>
                <a:ext uri="{FF2B5EF4-FFF2-40B4-BE49-F238E27FC236}">
                  <a16:creationId xmlns:a16="http://schemas.microsoft.com/office/drawing/2014/main" id="{FF3FA82B-A6B9-ED4E-AAFA-2B2D0975543D}"/>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grpSp>
      <p:grpSp>
        <p:nvGrpSpPr>
          <p:cNvPr id="49" name="Group 48">
            <a:extLst>
              <a:ext uri="{FF2B5EF4-FFF2-40B4-BE49-F238E27FC236}">
                <a16:creationId xmlns:a16="http://schemas.microsoft.com/office/drawing/2014/main" id="{0C6305AC-0F4C-A945-8FAD-5A37593DB65A}"/>
              </a:ext>
            </a:extLst>
          </p:cNvPr>
          <p:cNvGrpSpPr/>
          <p:nvPr/>
        </p:nvGrpSpPr>
        <p:grpSpPr>
          <a:xfrm>
            <a:off x="331263" y="3107179"/>
            <a:ext cx="2832480" cy="2230886"/>
            <a:chOff x="331263" y="3107179"/>
            <a:chExt cx="2832480" cy="2230886"/>
          </a:xfrm>
        </p:grpSpPr>
        <p:sp>
          <p:nvSpPr>
            <p:cNvPr id="58" name="TextBox 57">
              <a:extLst>
                <a:ext uri="{FF2B5EF4-FFF2-40B4-BE49-F238E27FC236}">
                  <a16:creationId xmlns:a16="http://schemas.microsoft.com/office/drawing/2014/main" id="{7D48D2CF-AFDF-8745-BCDC-3FB34C7750D7}"/>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0" name="Picture 49" title="Alice icon">
              <a:extLst>
                <a:ext uri="{FF2B5EF4-FFF2-40B4-BE49-F238E27FC236}">
                  <a16:creationId xmlns:a16="http://schemas.microsoft.com/office/drawing/2014/main" id="{2DF84749-76BD-C345-8B23-5AFB2946AC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7" name="TextBox 56">
              <a:extLst>
                <a:ext uri="{FF2B5EF4-FFF2-40B4-BE49-F238E27FC236}">
                  <a16:creationId xmlns:a16="http://schemas.microsoft.com/office/drawing/2014/main" id="{5B343D09-63CD-C846-90C9-FE255C67C62C}"/>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53" name="TextBox 52">
              <a:extLst>
                <a:ext uri="{FF2B5EF4-FFF2-40B4-BE49-F238E27FC236}">
                  <a16:creationId xmlns:a16="http://schemas.microsoft.com/office/drawing/2014/main" id="{8E2EF15A-1AF5-F141-92DD-F30958D7B79E}"/>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1" name="Picture 50" title="Bob icon">
              <a:extLst>
                <a:ext uri="{FF2B5EF4-FFF2-40B4-BE49-F238E27FC236}">
                  <a16:creationId xmlns:a16="http://schemas.microsoft.com/office/drawing/2014/main" id="{57B5F8EC-C250-4244-9454-4EE01AA3C3E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52" name="TextBox 51">
              <a:extLst>
                <a:ext uri="{FF2B5EF4-FFF2-40B4-BE49-F238E27FC236}">
                  <a16:creationId xmlns:a16="http://schemas.microsoft.com/office/drawing/2014/main" id="{BE205FEC-F8DB-6E44-8D46-3155D101EDBE}"/>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56" name="TextBox 55">
              <a:extLst>
                <a:ext uri="{FF2B5EF4-FFF2-40B4-BE49-F238E27FC236}">
                  <a16:creationId xmlns:a16="http://schemas.microsoft.com/office/drawing/2014/main" id="{A91B550E-2F9E-5E4D-AFE3-31018FA58B0A}"/>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55" name="Picture 54" title="Charlie icon">
              <a:extLst>
                <a:ext uri="{FF2B5EF4-FFF2-40B4-BE49-F238E27FC236}">
                  <a16:creationId xmlns:a16="http://schemas.microsoft.com/office/drawing/2014/main" id="{88AAEB4B-19D5-904D-978C-E358F19262B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54" name="TextBox 53">
              <a:extLst>
                <a:ext uri="{FF2B5EF4-FFF2-40B4-BE49-F238E27FC236}">
                  <a16:creationId xmlns:a16="http://schemas.microsoft.com/office/drawing/2014/main" id="{F4A2CE24-1B40-CF47-A057-184C91BEEAA6}"/>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cxnSp>
        <p:nvCxnSpPr>
          <p:cNvPr id="7" name="Straight Arrow Connector 6" title="Arrow from Alice's input 8 to her share 16"/>
          <p:cNvCxnSpPr>
            <a:stCxn id="13" idx="3"/>
            <a:endCxn id="32" idx="1"/>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pic>
        <p:nvPicPr>
          <p:cNvPr id="86" name="Picture 85" title="A pair of dice"/>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33989" y="3408011"/>
            <a:ext cx="1219200" cy="594365"/>
          </a:xfrm>
          <a:prstGeom prst="rect">
            <a:avLst/>
          </a:prstGeom>
        </p:spPr>
      </p:pic>
      <p:cxnSp>
        <p:nvCxnSpPr>
          <p:cNvPr id="44" name="Straight Arrow Connector 43" title="Arrow from Alice's input 8 to Bob's share 6"/>
          <p:cNvCxnSpPr>
            <a:stCxn id="13" idx="3"/>
            <a:endCxn id="35" idx="1"/>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cxnSp>
        <p:nvCxnSpPr>
          <p:cNvPr id="46" name="Straight Arrow Connector 45" title="Arrow from Alice's input 8 to Charlie's share 86"/>
          <p:cNvCxnSpPr>
            <a:stCxn id="13" idx="3"/>
            <a:endCxn id="36" idx="1"/>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64" name="TextBox 63"/>
          <p:cNvSpPr txBox="1"/>
          <p:nvPr/>
        </p:nvSpPr>
        <p:spPr>
          <a:xfrm>
            <a:off x="5233989" y="4696086"/>
            <a:ext cx="2854772" cy="707886"/>
          </a:xfrm>
          <a:prstGeom prst="rect">
            <a:avLst/>
          </a:prstGeom>
          <a:noFill/>
        </p:spPr>
        <p:txBody>
          <a:bodyPr wrap="square" rtlCol="0">
            <a:spAutoFit/>
          </a:bodyPr>
          <a:lstStyle/>
          <a:p>
            <a:r>
              <a:rPr lang="en-US" sz="2000" b="1" dirty="0"/>
              <a:t>8 – (16 + 6) (mod 100) </a:t>
            </a:r>
            <a:br>
              <a:rPr lang="en-US" sz="2000" b="1" dirty="0"/>
            </a:br>
            <a:r>
              <a:rPr lang="en-US" sz="2000" b="1" dirty="0"/>
              <a:t>= – 14 (mod 100) = 86</a:t>
            </a:r>
          </a:p>
        </p:txBody>
      </p:sp>
    </p:spTree>
    <p:extLst>
      <p:ext uri="{BB962C8B-B14F-4D97-AF65-F5344CB8AC3E}">
        <p14:creationId xmlns:p14="http://schemas.microsoft.com/office/powerpoint/2010/main" val="336882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26" presetClass="emph" presetSubtype="0" fill="hold" nodeType="withEffect">
                                  <p:stCondLst>
                                    <p:cond delay="0"/>
                                  </p:stCondLst>
                                  <p:childTnLst>
                                    <p:animEffect transition="out" filter="fade">
                                      <p:cBhvr>
                                        <p:cTn id="18" dur="500" tmFilter="0, 0; .2, .5; .8, .5; 1, 0"/>
                                        <p:tgtEl>
                                          <p:spTgt spid="86"/>
                                        </p:tgtEl>
                                      </p:cBhvr>
                                    </p:animEffect>
                                    <p:animScale>
                                      <p:cBhvr>
                                        <p:cTn id="19" dur="250" autoRev="1" fill="hold"/>
                                        <p:tgtEl>
                                          <p:spTgt spid="8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Sharing Inputs (2)</a:t>
            </a:r>
            <a:endParaRPr lang="en-US" dirty="0"/>
          </a:p>
        </p:txBody>
      </p:sp>
      <p:sp>
        <p:nvSpPr>
          <p:cNvPr id="30" name="Pentagon 29">
            <a:extLst>
              <a:ext uri="{FF2B5EF4-FFF2-40B4-BE49-F238E27FC236}">
                <a16:creationId xmlns:a16="http://schemas.microsoft.com/office/drawing/2014/main" id="{67D13D83-006F-464F-A18C-B64E0C58DE8E}"/>
              </a:ext>
            </a:extLst>
          </p:cNvPr>
          <p:cNvSpPr/>
          <p:nvPr/>
        </p:nvSpPr>
        <p:spPr>
          <a:xfrm>
            <a:off x="1594445" y="1339327"/>
            <a:ext cx="310896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41" name="Pentagon 40">
            <a:extLst>
              <a:ext uri="{FF2B5EF4-FFF2-40B4-BE49-F238E27FC236}">
                <a16:creationId xmlns:a16="http://schemas.microsoft.com/office/drawing/2014/main" id="{32B18CE0-95E1-C641-9CBD-39879DCFF7FF}"/>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42" name="Pentagon 41">
            <a:extLst>
              <a:ext uri="{FF2B5EF4-FFF2-40B4-BE49-F238E27FC236}">
                <a16:creationId xmlns:a16="http://schemas.microsoft.com/office/drawing/2014/main" id="{12759F5C-6FD8-C448-B7A5-A3EA2E1348CC}"/>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75" name="Group 74">
            <a:extLst>
              <a:ext uri="{FF2B5EF4-FFF2-40B4-BE49-F238E27FC236}">
                <a16:creationId xmlns:a16="http://schemas.microsoft.com/office/drawing/2014/main" id="{D50379A3-DD0F-BC43-8200-1B6500F12895}"/>
              </a:ext>
            </a:extLst>
          </p:cNvPr>
          <p:cNvGrpSpPr/>
          <p:nvPr/>
        </p:nvGrpSpPr>
        <p:grpSpPr>
          <a:xfrm>
            <a:off x="1757252" y="2341855"/>
            <a:ext cx="9419940" cy="646331"/>
            <a:chOff x="1757252" y="2341855"/>
            <a:chExt cx="9419940" cy="646331"/>
          </a:xfrm>
        </p:grpSpPr>
        <p:sp>
          <p:nvSpPr>
            <p:cNvPr id="76" name="TextBox 75">
              <a:extLst>
                <a:ext uri="{FF2B5EF4-FFF2-40B4-BE49-F238E27FC236}">
                  <a16:creationId xmlns:a16="http://schemas.microsoft.com/office/drawing/2014/main" id="{3F597405-B995-5F46-92AD-5A24CDF11F46}"/>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77" name="TextBox 76">
              <a:extLst>
                <a:ext uri="{FF2B5EF4-FFF2-40B4-BE49-F238E27FC236}">
                  <a16:creationId xmlns:a16="http://schemas.microsoft.com/office/drawing/2014/main" id="{0181F00E-7A35-8340-8399-E7E2273B7C7F}"/>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8" name="TextBox 77">
              <a:extLst>
                <a:ext uri="{FF2B5EF4-FFF2-40B4-BE49-F238E27FC236}">
                  <a16:creationId xmlns:a16="http://schemas.microsoft.com/office/drawing/2014/main" id="{6EB946E8-E6EA-B741-A0BC-274F723581C4}"/>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grpSp>
      <p:grpSp>
        <p:nvGrpSpPr>
          <p:cNvPr id="53" name="Group 52">
            <a:extLst>
              <a:ext uri="{FF2B5EF4-FFF2-40B4-BE49-F238E27FC236}">
                <a16:creationId xmlns:a16="http://schemas.microsoft.com/office/drawing/2014/main" id="{CEF3E3DD-B1FA-A148-8755-E35238BFD920}"/>
              </a:ext>
            </a:extLst>
          </p:cNvPr>
          <p:cNvGrpSpPr/>
          <p:nvPr/>
        </p:nvGrpSpPr>
        <p:grpSpPr>
          <a:xfrm>
            <a:off x="331263" y="3107179"/>
            <a:ext cx="2832480" cy="2230886"/>
            <a:chOff x="331263" y="3107179"/>
            <a:chExt cx="2832480" cy="2230886"/>
          </a:xfrm>
        </p:grpSpPr>
        <p:sp>
          <p:nvSpPr>
            <p:cNvPr id="62" name="TextBox 61">
              <a:extLst>
                <a:ext uri="{FF2B5EF4-FFF2-40B4-BE49-F238E27FC236}">
                  <a16:creationId xmlns:a16="http://schemas.microsoft.com/office/drawing/2014/main" id="{B4ADB050-7396-264D-8B41-C1BEFFB8F57E}"/>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4" name="Picture 53" title="Alice icon">
              <a:extLst>
                <a:ext uri="{FF2B5EF4-FFF2-40B4-BE49-F238E27FC236}">
                  <a16:creationId xmlns:a16="http://schemas.microsoft.com/office/drawing/2014/main" id="{22C3BCB6-8772-5941-8434-95724FAE64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61" name="TextBox 60">
              <a:extLst>
                <a:ext uri="{FF2B5EF4-FFF2-40B4-BE49-F238E27FC236}">
                  <a16:creationId xmlns:a16="http://schemas.microsoft.com/office/drawing/2014/main" id="{937CB1FD-EA4F-B646-B618-3DED2AEAC942}"/>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57" name="TextBox 56">
              <a:extLst>
                <a:ext uri="{FF2B5EF4-FFF2-40B4-BE49-F238E27FC236}">
                  <a16:creationId xmlns:a16="http://schemas.microsoft.com/office/drawing/2014/main" id="{4262FB67-B492-3943-81D7-B57B0FF47B41}"/>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5" name="Picture 54" title="Bob icon">
              <a:extLst>
                <a:ext uri="{FF2B5EF4-FFF2-40B4-BE49-F238E27FC236}">
                  <a16:creationId xmlns:a16="http://schemas.microsoft.com/office/drawing/2014/main" id="{690F3C23-EE97-DC48-859C-DE8E9EDFAA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56" name="TextBox 55">
              <a:extLst>
                <a:ext uri="{FF2B5EF4-FFF2-40B4-BE49-F238E27FC236}">
                  <a16:creationId xmlns:a16="http://schemas.microsoft.com/office/drawing/2014/main" id="{C2BF3B35-4CB0-0A43-8916-8F2FB5E67F6B}"/>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60" name="TextBox 59">
              <a:extLst>
                <a:ext uri="{FF2B5EF4-FFF2-40B4-BE49-F238E27FC236}">
                  <a16:creationId xmlns:a16="http://schemas.microsoft.com/office/drawing/2014/main" id="{B8B74DB9-792C-2D47-A241-2B41EF25AA2B}"/>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59" name="Picture 58" title="Charlie icon">
              <a:extLst>
                <a:ext uri="{FF2B5EF4-FFF2-40B4-BE49-F238E27FC236}">
                  <a16:creationId xmlns:a16="http://schemas.microsoft.com/office/drawing/2014/main" id="{0AA5985F-564B-AE4A-804B-8689295E6B5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58" name="TextBox 57">
              <a:extLst>
                <a:ext uri="{FF2B5EF4-FFF2-40B4-BE49-F238E27FC236}">
                  <a16:creationId xmlns:a16="http://schemas.microsoft.com/office/drawing/2014/main" id="{2BDF13DF-D7D0-4344-9F5C-1A15B122CC8F}"/>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64" name="Group 63">
            <a:extLst>
              <a:ext uri="{FF2B5EF4-FFF2-40B4-BE49-F238E27FC236}">
                <a16:creationId xmlns:a16="http://schemas.microsoft.com/office/drawing/2014/main" id="{780FDF1A-BF5D-B54C-9753-E0EC3636B856}"/>
              </a:ext>
            </a:extLst>
          </p:cNvPr>
          <p:cNvGrpSpPr/>
          <p:nvPr/>
        </p:nvGrpSpPr>
        <p:grpSpPr>
          <a:xfrm>
            <a:off x="4404660" y="3197844"/>
            <a:ext cx="478118" cy="2859056"/>
            <a:chOff x="4404660" y="3197844"/>
            <a:chExt cx="478118" cy="2859056"/>
          </a:xfrm>
        </p:grpSpPr>
        <p:grpSp>
          <p:nvGrpSpPr>
            <p:cNvPr id="66" name="Group 65">
              <a:extLst>
                <a:ext uri="{FF2B5EF4-FFF2-40B4-BE49-F238E27FC236}">
                  <a16:creationId xmlns:a16="http://schemas.microsoft.com/office/drawing/2014/main" id="{116176F2-11D7-3345-ABB1-38934FC9D37D}"/>
                </a:ext>
              </a:extLst>
            </p:cNvPr>
            <p:cNvGrpSpPr/>
            <p:nvPr/>
          </p:nvGrpSpPr>
          <p:grpSpPr>
            <a:xfrm>
              <a:off x="4414395" y="3197844"/>
              <a:ext cx="467493" cy="2036851"/>
              <a:chOff x="4446668" y="3197844"/>
              <a:chExt cx="467493" cy="2036851"/>
            </a:xfrm>
          </p:grpSpPr>
          <p:sp>
            <p:nvSpPr>
              <p:cNvPr id="73" name="TextBox 72">
                <a:extLst>
                  <a:ext uri="{FF2B5EF4-FFF2-40B4-BE49-F238E27FC236}">
                    <a16:creationId xmlns:a16="http://schemas.microsoft.com/office/drawing/2014/main" id="{CCA25E4A-5439-2D42-84E0-98AA356A637D}"/>
                  </a:ext>
                </a:extLst>
              </p:cNvPr>
              <p:cNvSpPr txBox="1"/>
              <p:nvPr/>
            </p:nvSpPr>
            <p:spPr>
              <a:xfrm>
                <a:off x="4446668"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71" name="TextBox 70">
                <a:extLst>
                  <a:ext uri="{FF2B5EF4-FFF2-40B4-BE49-F238E27FC236}">
                    <a16:creationId xmlns:a16="http://schemas.microsoft.com/office/drawing/2014/main" id="{BE0F1BF5-0E78-4B41-8875-CB2D44D19B91}"/>
                  </a:ext>
                </a:extLst>
              </p:cNvPr>
              <p:cNvSpPr txBox="1"/>
              <p:nvPr/>
            </p:nvSpPr>
            <p:spPr>
              <a:xfrm>
                <a:off x="4446668"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72" name="TextBox 71">
                <a:extLst>
                  <a:ext uri="{FF2B5EF4-FFF2-40B4-BE49-F238E27FC236}">
                    <a16:creationId xmlns:a16="http://schemas.microsoft.com/office/drawing/2014/main" id="{5F279F03-D570-204B-B9A5-BC80092625B7}"/>
                  </a:ext>
                </a:extLst>
              </p:cNvPr>
              <p:cNvSpPr txBox="1"/>
              <p:nvPr/>
            </p:nvSpPr>
            <p:spPr>
              <a:xfrm>
                <a:off x="4446668"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grpSp>
        <p:cxnSp>
          <p:nvCxnSpPr>
            <p:cNvPr id="67" name="Straight Connector 66">
              <a:extLst>
                <a:ext uri="{FF2B5EF4-FFF2-40B4-BE49-F238E27FC236}">
                  <a16:creationId xmlns:a16="http://schemas.microsoft.com/office/drawing/2014/main" id="{26AA1303-1EE5-D048-9F64-48642723C404}"/>
                </a:ext>
              </a:extLst>
            </p:cNvPr>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800C352-2F27-7C48-B025-2CD2D2FE3622}"/>
                </a:ext>
              </a:extLst>
            </p:cNvPr>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grpSp>
      <p:grpSp>
        <p:nvGrpSpPr>
          <p:cNvPr id="3" name="Group 2"/>
          <p:cNvGrpSpPr/>
          <p:nvPr/>
        </p:nvGrpSpPr>
        <p:grpSpPr>
          <a:xfrm>
            <a:off x="5590988" y="3197844"/>
            <a:ext cx="478118" cy="2859056"/>
            <a:chOff x="5590988" y="3197844"/>
            <a:chExt cx="478118" cy="2859056"/>
          </a:xfrm>
        </p:grpSpPr>
        <p:grpSp>
          <p:nvGrpSpPr>
            <p:cNvPr id="69" name="Group 68"/>
            <p:cNvGrpSpPr/>
            <p:nvPr/>
          </p:nvGrpSpPr>
          <p:grpSpPr>
            <a:xfrm>
              <a:off x="5593949" y="3197844"/>
              <a:ext cx="467493" cy="2036851"/>
              <a:chOff x="5631003" y="3197844"/>
              <a:chExt cx="467493" cy="2036851"/>
            </a:xfrm>
          </p:grpSpPr>
          <p:sp>
            <p:nvSpPr>
              <p:cNvPr id="33" name="TextBox 32"/>
              <p:cNvSpPr txBox="1"/>
              <p:nvPr/>
            </p:nvSpPr>
            <p:spPr>
              <a:xfrm>
                <a:off x="5631003"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7" name="TextBox 36"/>
              <p:cNvSpPr txBox="1"/>
              <p:nvPr/>
            </p:nvSpPr>
            <p:spPr>
              <a:xfrm>
                <a:off x="5631003"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8" name="TextBox 37"/>
              <p:cNvSpPr txBox="1"/>
              <p:nvPr/>
            </p:nvSpPr>
            <p:spPr>
              <a:xfrm>
                <a:off x="5631003"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grpSp>
        <p:cxnSp>
          <p:nvCxnSpPr>
            <p:cNvPr id="51" name="Straight Connector 50"/>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593949" y="5687568"/>
              <a:ext cx="467493" cy="369332"/>
            </a:xfrm>
            <a:prstGeom prst="rect">
              <a:avLst/>
            </a:prstGeom>
            <a:noFill/>
          </p:spPr>
          <p:txBody>
            <a:bodyPr wrap="square" rtlCol="0">
              <a:spAutoFit/>
            </a:bodyPr>
            <a:lstStyle/>
            <a:p>
              <a:pPr algn="ctr"/>
              <a:r>
                <a:rPr lang="en-US" b="1" dirty="0"/>
                <a:t>12</a:t>
              </a:r>
              <a:endParaRPr lang="en-US" b="1" baseline="-25000" dirty="0"/>
            </a:p>
          </p:txBody>
        </p:sp>
      </p:grpSp>
      <p:grpSp>
        <p:nvGrpSpPr>
          <p:cNvPr id="4" name="Group 3"/>
          <p:cNvGrpSpPr/>
          <p:nvPr/>
        </p:nvGrpSpPr>
        <p:grpSpPr>
          <a:xfrm>
            <a:off x="6771342" y="3197844"/>
            <a:ext cx="478118" cy="2859056"/>
            <a:chOff x="6771342" y="3197844"/>
            <a:chExt cx="478118" cy="2859056"/>
          </a:xfrm>
        </p:grpSpPr>
        <p:grpSp>
          <p:nvGrpSpPr>
            <p:cNvPr id="70" name="Group 69"/>
            <p:cNvGrpSpPr/>
            <p:nvPr/>
          </p:nvGrpSpPr>
          <p:grpSpPr>
            <a:xfrm>
              <a:off x="6773503" y="3197844"/>
              <a:ext cx="467493" cy="2036851"/>
              <a:chOff x="6815338" y="3197844"/>
              <a:chExt cx="467493" cy="2036851"/>
            </a:xfrm>
          </p:grpSpPr>
          <p:sp>
            <p:nvSpPr>
              <p:cNvPr id="34" name="TextBox 33"/>
              <p:cNvSpPr txBox="1"/>
              <p:nvPr/>
            </p:nvSpPr>
            <p:spPr>
              <a:xfrm>
                <a:off x="6815338"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39" name="TextBox 38"/>
              <p:cNvSpPr txBox="1"/>
              <p:nvPr/>
            </p:nvSpPr>
            <p:spPr>
              <a:xfrm>
                <a:off x="6815338"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40" name="TextBox 39"/>
              <p:cNvSpPr txBox="1"/>
              <p:nvPr/>
            </p:nvSpPr>
            <p:spPr>
              <a:xfrm>
                <a:off x="6815338"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grpSp>
        <p:cxnSp>
          <p:nvCxnSpPr>
            <p:cNvPr id="52" name="Straight Connector 51"/>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773503" y="5687568"/>
              <a:ext cx="467493" cy="369332"/>
            </a:xfrm>
            <a:prstGeom prst="rect">
              <a:avLst/>
            </a:prstGeom>
            <a:noFill/>
          </p:spPr>
          <p:txBody>
            <a:bodyPr wrap="square" rtlCol="0">
              <a:spAutoFit/>
            </a:bodyPr>
            <a:lstStyle/>
            <a:p>
              <a:pPr algn="ctr"/>
              <a:r>
                <a:rPr lang="en-US" b="1" dirty="0"/>
                <a:t>10</a:t>
              </a:r>
              <a:endParaRPr lang="en-US" b="1" baseline="-25000" dirty="0"/>
            </a:p>
          </p:txBody>
        </p:sp>
      </p:grpSp>
    </p:spTree>
    <p:extLst>
      <p:ext uri="{BB962C8B-B14F-4D97-AF65-F5344CB8AC3E}">
        <p14:creationId xmlns:p14="http://schemas.microsoft.com/office/powerpoint/2010/main" val="2191025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on Shares</a:t>
            </a:r>
            <a:endParaRPr lang="en-US" dirty="0"/>
          </a:p>
        </p:txBody>
      </p:sp>
      <p:sp>
        <p:nvSpPr>
          <p:cNvPr id="46" name="Pentagon 45">
            <a:extLst>
              <a:ext uri="{FF2B5EF4-FFF2-40B4-BE49-F238E27FC236}">
                <a16:creationId xmlns:a16="http://schemas.microsoft.com/office/drawing/2014/main" id="{27C5E3CE-EAD0-4C4C-BA4E-68F51E87225E}"/>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47" name="Pentagon 46">
            <a:extLst>
              <a:ext uri="{FF2B5EF4-FFF2-40B4-BE49-F238E27FC236}">
                <a16:creationId xmlns:a16="http://schemas.microsoft.com/office/drawing/2014/main" id="{A797277D-B45E-A044-9FF7-B473C623B8F6}"/>
              </a:ext>
            </a:extLst>
          </p:cNvPr>
          <p:cNvSpPr/>
          <p:nvPr/>
        </p:nvSpPr>
        <p:spPr>
          <a:xfrm>
            <a:off x="4799776" y="1339327"/>
            <a:ext cx="310896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48" name="Pentagon 47">
            <a:extLst>
              <a:ext uri="{FF2B5EF4-FFF2-40B4-BE49-F238E27FC236}">
                <a16:creationId xmlns:a16="http://schemas.microsoft.com/office/drawing/2014/main" id="{01C40DBF-B380-C645-8368-7DCFB69FA239}"/>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50" name="Group 49">
            <a:extLst>
              <a:ext uri="{FF2B5EF4-FFF2-40B4-BE49-F238E27FC236}">
                <a16:creationId xmlns:a16="http://schemas.microsoft.com/office/drawing/2014/main" id="{E18466FD-D307-F04E-8321-6CCB5A6FAF4B}"/>
              </a:ext>
            </a:extLst>
          </p:cNvPr>
          <p:cNvGrpSpPr/>
          <p:nvPr/>
        </p:nvGrpSpPr>
        <p:grpSpPr>
          <a:xfrm>
            <a:off x="1757252" y="2341855"/>
            <a:ext cx="9419940" cy="646331"/>
            <a:chOff x="1757252" y="2341855"/>
            <a:chExt cx="9419940" cy="646331"/>
          </a:xfrm>
        </p:grpSpPr>
        <p:sp>
          <p:nvSpPr>
            <p:cNvPr id="54" name="TextBox 53">
              <a:extLst>
                <a:ext uri="{FF2B5EF4-FFF2-40B4-BE49-F238E27FC236}">
                  <a16:creationId xmlns:a16="http://schemas.microsoft.com/office/drawing/2014/main" id="{41B6ABD1-0B48-3248-8CA7-5EB2F58602F3}"/>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55" name="TextBox 54">
              <a:extLst>
                <a:ext uri="{FF2B5EF4-FFF2-40B4-BE49-F238E27FC236}">
                  <a16:creationId xmlns:a16="http://schemas.microsoft.com/office/drawing/2014/main" id="{D49DEA9A-F0E8-3346-BB24-27278D39403E}"/>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56" name="TextBox 55">
              <a:extLst>
                <a:ext uri="{FF2B5EF4-FFF2-40B4-BE49-F238E27FC236}">
                  <a16:creationId xmlns:a16="http://schemas.microsoft.com/office/drawing/2014/main" id="{8700B63D-083B-E640-9517-CE5B534A0C85}"/>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57" name="Group 56">
            <a:extLst>
              <a:ext uri="{FF2B5EF4-FFF2-40B4-BE49-F238E27FC236}">
                <a16:creationId xmlns:a16="http://schemas.microsoft.com/office/drawing/2014/main" id="{C9C2161D-9BC8-924E-9677-440BD1942DE4}"/>
              </a:ext>
            </a:extLst>
          </p:cNvPr>
          <p:cNvGrpSpPr/>
          <p:nvPr/>
        </p:nvGrpSpPr>
        <p:grpSpPr>
          <a:xfrm>
            <a:off x="331263" y="3107179"/>
            <a:ext cx="2832480" cy="2230886"/>
            <a:chOff x="331263" y="3107179"/>
            <a:chExt cx="2832480" cy="2230886"/>
          </a:xfrm>
        </p:grpSpPr>
        <p:sp>
          <p:nvSpPr>
            <p:cNvPr id="74" name="TextBox 73">
              <a:extLst>
                <a:ext uri="{FF2B5EF4-FFF2-40B4-BE49-F238E27FC236}">
                  <a16:creationId xmlns:a16="http://schemas.microsoft.com/office/drawing/2014/main" id="{7DE9A0BD-08DA-D84A-8916-F1CA1748FFAA}"/>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8" name="Picture 57" title="Alice icon">
              <a:extLst>
                <a:ext uri="{FF2B5EF4-FFF2-40B4-BE49-F238E27FC236}">
                  <a16:creationId xmlns:a16="http://schemas.microsoft.com/office/drawing/2014/main" id="{8092C13B-2F0A-4A46-91A8-F5F730348C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73" name="TextBox 72">
              <a:extLst>
                <a:ext uri="{FF2B5EF4-FFF2-40B4-BE49-F238E27FC236}">
                  <a16:creationId xmlns:a16="http://schemas.microsoft.com/office/drawing/2014/main" id="{731C372A-5B69-3B4C-9B04-0F41F9BB561B}"/>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61" name="TextBox 60">
              <a:extLst>
                <a:ext uri="{FF2B5EF4-FFF2-40B4-BE49-F238E27FC236}">
                  <a16:creationId xmlns:a16="http://schemas.microsoft.com/office/drawing/2014/main" id="{0E26E008-B2AB-4D49-B61D-780F11595577}"/>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9" name="Picture 58" title="Bob icon">
              <a:extLst>
                <a:ext uri="{FF2B5EF4-FFF2-40B4-BE49-F238E27FC236}">
                  <a16:creationId xmlns:a16="http://schemas.microsoft.com/office/drawing/2014/main" id="{2783F708-78CE-6341-81D6-4E7DCFF72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60" name="TextBox 59">
              <a:extLst>
                <a:ext uri="{FF2B5EF4-FFF2-40B4-BE49-F238E27FC236}">
                  <a16:creationId xmlns:a16="http://schemas.microsoft.com/office/drawing/2014/main" id="{1A79D668-3D44-874B-8F73-186355BBED89}"/>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64" name="TextBox 63">
              <a:extLst>
                <a:ext uri="{FF2B5EF4-FFF2-40B4-BE49-F238E27FC236}">
                  <a16:creationId xmlns:a16="http://schemas.microsoft.com/office/drawing/2014/main" id="{D4C85904-3DBF-804E-BD44-86142C4C4A68}"/>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63" name="Picture 62" title="Charlie icon">
              <a:extLst>
                <a:ext uri="{FF2B5EF4-FFF2-40B4-BE49-F238E27FC236}">
                  <a16:creationId xmlns:a16="http://schemas.microsoft.com/office/drawing/2014/main" id="{AF587C26-181A-484F-B2DF-04E973F584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62" name="TextBox 61">
              <a:extLst>
                <a:ext uri="{FF2B5EF4-FFF2-40B4-BE49-F238E27FC236}">
                  <a16:creationId xmlns:a16="http://schemas.microsoft.com/office/drawing/2014/main" id="{72666610-A52D-2349-91D4-72280CF77ED8}"/>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3" name="Group 2"/>
          <p:cNvGrpSpPr/>
          <p:nvPr/>
        </p:nvGrpSpPr>
        <p:grpSpPr>
          <a:xfrm>
            <a:off x="4414395" y="3185287"/>
            <a:ext cx="4020497" cy="381889"/>
            <a:chOff x="4414395" y="3185287"/>
            <a:chExt cx="4020497" cy="381889"/>
          </a:xfrm>
        </p:grpSpPr>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grpSp>
      <p:grpSp>
        <p:nvGrpSpPr>
          <p:cNvPr id="4" name="Group 3"/>
          <p:cNvGrpSpPr/>
          <p:nvPr/>
        </p:nvGrpSpPr>
        <p:grpSpPr>
          <a:xfrm>
            <a:off x="4414395" y="4020605"/>
            <a:ext cx="4020497" cy="378497"/>
            <a:chOff x="4414395" y="4020605"/>
            <a:chExt cx="4020497" cy="378497"/>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grpSp>
      <p:grpSp>
        <p:nvGrpSpPr>
          <p:cNvPr id="5" name="Group 4"/>
          <p:cNvGrpSpPr/>
          <p:nvPr/>
        </p:nvGrpSpPr>
        <p:grpSpPr>
          <a:xfrm>
            <a:off x="4414395" y="4861692"/>
            <a:ext cx="4020497" cy="378300"/>
            <a:chOff x="4414395" y="4861692"/>
            <a:chExt cx="4020497" cy="378300"/>
          </a:xfrm>
        </p:grpSpPr>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grpSp>
    </p:spTree>
    <p:extLst>
      <p:ext uri="{BB962C8B-B14F-4D97-AF65-F5344CB8AC3E}">
        <p14:creationId xmlns:p14="http://schemas.microsoft.com/office/powerpoint/2010/main" val="2187232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Output Shares</a:t>
            </a:r>
            <a:endParaRPr lang="en-US" dirty="0"/>
          </a:p>
        </p:txBody>
      </p:sp>
      <p:sp>
        <p:nvSpPr>
          <p:cNvPr id="50" name="Pentagon 49">
            <a:extLst>
              <a:ext uri="{FF2B5EF4-FFF2-40B4-BE49-F238E27FC236}">
                <a16:creationId xmlns:a16="http://schemas.microsoft.com/office/drawing/2014/main" id="{34EE4339-BA9B-AB4D-B6AB-13E9291B26AC}"/>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51" name="Pentagon 50">
            <a:extLst>
              <a:ext uri="{FF2B5EF4-FFF2-40B4-BE49-F238E27FC236}">
                <a16:creationId xmlns:a16="http://schemas.microsoft.com/office/drawing/2014/main" id="{84838F9D-D562-6D40-BD34-547D6899A49F}"/>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52" name="Pentagon 51">
            <a:extLst>
              <a:ext uri="{FF2B5EF4-FFF2-40B4-BE49-F238E27FC236}">
                <a16:creationId xmlns:a16="http://schemas.microsoft.com/office/drawing/2014/main" id="{B1EAA847-B50F-654D-8A3D-B6214633F431}"/>
              </a:ext>
            </a:extLst>
          </p:cNvPr>
          <p:cNvSpPr/>
          <p:nvPr/>
        </p:nvSpPr>
        <p:spPr>
          <a:xfrm>
            <a:off x="8007165" y="1339327"/>
            <a:ext cx="310896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3" name="Group 2">
            <a:extLst>
              <a:ext uri="{FF2B5EF4-FFF2-40B4-BE49-F238E27FC236}">
                <a16:creationId xmlns:a16="http://schemas.microsoft.com/office/drawing/2014/main" id="{FB409A57-5EE7-9E44-9A2A-27C487468DFA}"/>
              </a:ext>
            </a:extLst>
          </p:cNvPr>
          <p:cNvGrpSpPr/>
          <p:nvPr/>
        </p:nvGrpSpPr>
        <p:grpSpPr>
          <a:xfrm>
            <a:off x="1757252" y="2341855"/>
            <a:ext cx="9419940" cy="646331"/>
            <a:chOff x="1757252" y="2341855"/>
            <a:chExt cx="9419940" cy="646331"/>
          </a:xfrm>
        </p:grpSpPr>
        <p:sp>
          <p:nvSpPr>
            <p:cNvPr id="57" name="TextBox 56"/>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58" name="TextBox 57"/>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98" name="TextBox 97"/>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grpSp>
      <p:grpSp>
        <p:nvGrpSpPr>
          <p:cNvPr id="54" name="Group 53">
            <a:extLst>
              <a:ext uri="{FF2B5EF4-FFF2-40B4-BE49-F238E27FC236}">
                <a16:creationId xmlns:a16="http://schemas.microsoft.com/office/drawing/2014/main" id="{8637EEB6-1BCA-F84B-AA79-1CF8BB9F3A35}"/>
              </a:ext>
            </a:extLst>
          </p:cNvPr>
          <p:cNvGrpSpPr/>
          <p:nvPr/>
        </p:nvGrpSpPr>
        <p:grpSpPr>
          <a:xfrm>
            <a:off x="331263" y="3107179"/>
            <a:ext cx="2832480" cy="2230886"/>
            <a:chOff x="331263" y="3107179"/>
            <a:chExt cx="2832480" cy="2230886"/>
          </a:xfrm>
        </p:grpSpPr>
        <p:sp>
          <p:nvSpPr>
            <p:cNvPr id="72" name="TextBox 71">
              <a:extLst>
                <a:ext uri="{FF2B5EF4-FFF2-40B4-BE49-F238E27FC236}">
                  <a16:creationId xmlns:a16="http://schemas.microsoft.com/office/drawing/2014/main" id="{BCD3075B-631D-974D-A81A-F59EAE8D1937}"/>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5" name="Picture 54" title="Alice icon">
              <a:extLst>
                <a:ext uri="{FF2B5EF4-FFF2-40B4-BE49-F238E27FC236}">
                  <a16:creationId xmlns:a16="http://schemas.microsoft.com/office/drawing/2014/main" id="{1D1D2700-83BA-3D41-8E7D-C855695742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77" name="TextBox 76">
              <a:extLst>
                <a:ext uri="{FF2B5EF4-FFF2-40B4-BE49-F238E27FC236}">
                  <a16:creationId xmlns:a16="http://schemas.microsoft.com/office/drawing/2014/main" id="{2B87AFA3-33F7-2241-BCC5-C7C6B2753259}"/>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68" name="TextBox 67">
              <a:extLst>
                <a:ext uri="{FF2B5EF4-FFF2-40B4-BE49-F238E27FC236}">
                  <a16:creationId xmlns:a16="http://schemas.microsoft.com/office/drawing/2014/main" id="{92E95F9A-7BC8-CA47-BC14-A66F57F36400}"/>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6" name="Picture 55" title="Bob icon">
              <a:extLst>
                <a:ext uri="{FF2B5EF4-FFF2-40B4-BE49-F238E27FC236}">
                  <a16:creationId xmlns:a16="http://schemas.microsoft.com/office/drawing/2014/main" id="{A4E1D0F8-48A7-544C-A6BA-3377E54759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75" name="TextBox 74">
              <a:extLst>
                <a:ext uri="{FF2B5EF4-FFF2-40B4-BE49-F238E27FC236}">
                  <a16:creationId xmlns:a16="http://schemas.microsoft.com/office/drawing/2014/main" id="{116F8E6A-A48B-0140-B536-A16E78BCB728}"/>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70" name="TextBox 69">
              <a:extLst>
                <a:ext uri="{FF2B5EF4-FFF2-40B4-BE49-F238E27FC236}">
                  <a16:creationId xmlns:a16="http://schemas.microsoft.com/office/drawing/2014/main" id="{583496B9-A02E-CC49-90BA-DD730A682D61}"/>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69" name="Picture 68" title="Charlie icon">
              <a:extLst>
                <a:ext uri="{FF2B5EF4-FFF2-40B4-BE49-F238E27FC236}">
                  <a16:creationId xmlns:a16="http://schemas.microsoft.com/office/drawing/2014/main" id="{17A59CED-D83D-9842-A7D6-7DB074F286C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76" name="TextBox 75">
              <a:extLst>
                <a:ext uri="{FF2B5EF4-FFF2-40B4-BE49-F238E27FC236}">
                  <a16:creationId xmlns:a16="http://schemas.microsoft.com/office/drawing/2014/main" id="{8FD44E04-F65C-934A-B6E5-1020E9EA6CA4}"/>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4" name="Group 3"/>
          <p:cNvGrpSpPr/>
          <p:nvPr/>
        </p:nvGrpSpPr>
        <p:grpSpPr>
          <a:xfrm>
            <a:off x="4414395" y="3185287"/>
            <a:ext cx="4020497" cy="381889"/>
            <a:chOff x="4414395" y="3185287"/>
            <a:chExt cx="4020497" cy="381889"/>
          </a:xfrm>
        </p:grpSpPr>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3" name="TextBox 72"/>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89" name="TextBox 88"/>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96" name="TextBox 95"/>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100" name="TextBox 99"/>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106" name="TextBox 105"/>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114" name="TextBox 113"/>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grpSp>
      <p:grpSp>
        <p:nvGrpSpPr>
          <p:cNvPr id="6" name="Group 5"/>
          <p:cNvGrpSpPr/>
          <p:nvPr/>
        </p:nvGrpSpPr>
        <p:grpSpPr>
          <a:xfrm>
            <a:off x="4414395" y="4020605"/>
            <a:ext cx="4020497" cy="378497"/>
            <a:chOff x="4414395" y="4020605"/>
            <a:chExt cx="4020497" cy="378497"/>
          </a:xfrm>
        </p:grpSpPr>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3" name="TextBox 62"/>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86" name="TextBox 85"/>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94" name="TextBox 93"/>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102" name="TextBox 101"/>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107" name="TextBox 106"/>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115" name="TextBox 114"/>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grpSp>
      <p:grpSp>
        <p:nvGrpSpPr>
          <p:cNvPr id="7" name="Group 6"/>
          <p:cNvGrpSpPr/>
          <p:nvPr/>
        </p:nvGrpSpPr>
        <p:grpSpPr>
          <a:xfrm>
            <a:off x="4414395" y="4861692"/>
            <a:ext cx="4020497" cy="378300"/>
            <a:chOff x="4414395" y="4861692"/>
            <a:chExt cx="4020497" cy="378300"/>
          </a:xfrm>
        </p:grpSpPr>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4" name="TextBox 63"/>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87" name="TextBox 86"/>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95" name="TextBox 94"/>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103" name="TextBox 102"/>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108" name="TextBox 107"/>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116" name="TextBox 115"/>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8" name="Group 7"/>
          <p:cNvGrpSpPr/>
          <p:nvPr/>
        </p:nvGrpSpPr>
        <p:grpSpPr>
          <a:xfrm>
            <a:off x="8442268" y="3378921"/>
            <a:ext cx="1281733" cy="1672331"/>
            <a:chOff x="8442268" y="3378921"/>
            <a:chExt cx="1281733" cy="1672331"/>
          </a:xfrm>
        </p:grpSpPr>
        <p:cxnSp>
          <p:nvCxnSpPr>
            <p:cNvPr id="90" name="Straight Arrow Connector 89" title="Arrow from Alice's output share 97 to output 30"/>
            <p:cNvCxnSpPr>
              <a:cxnSpLocks noChangeAspect="1"/>
            </p:cNvCxnSpPr>
            <p:nvPr/>
          </p:nvCxnSpPr>
          <p:spPr>
            <a:xfrm rot="-120000">
              <a:off x="8454718" y="3378921"/>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title="Arrow from Bob's output share 28 to output 30"/>
            <p:cNvCxnSpPr/>
            <p:nvPr/>
          </p:nvCxnSpPr>
          <p:spPr>
            <a:xfrm>
              <a:off x="8442268" y="4213292"/>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title="Arrow from Charlie's output share 5 to output 30"/>
            <p:cNvCxnSpPr>
              <a:cxnSpLocks noChangeAspect="1"/>
            </p:cNvCxnSpPr>
            <p:nvPr/>
          </p:nvCxnSpPr>
          <p:spPr>
            <a:xfrm rot="120000" flipV="1">
              <a:off x="8463166" y="4237436"/>
              <a:ext cx="123993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spTree>
    <p:extLst>
      <p:ext uri="{BB962C8B-B14F-4D97-AF65-F5344CB8AC3E}">
        <p14:creationId xmlns:p14="http://schemas.microsoft.com/office/powerpoint/2010/main" val="39337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Correctness</a:t>
            </a:r>
          </a:p>
        </p:txBody>
      </p:sp>
      <p:sp>
        <p:nvSpPr>
          <p:cNvPr id="58" name="Pentagon 57">
            <a:extLst>
              <a:ext uri="{FF2B5EF4-FFF2-40B4-BE49-F238E27FC236}">
                <a16:creationId xmlns:a16="http://schemas.microsoft.com/office/drawing/2014/main" id="{08E8012C-BA71-E142-AF46-794182D15C16}"/>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59" name="Pentagon 58">
            <a:extLst>
              <a:ext uri="{FF2B5EF4-FFF2-40B4-BE49-F238E27FC236}">
                <a16:creationId xmlns:a16="http://schemas.microsoft.com/office/drawing/2014/main" id="{CE663C05-7A49-F04D-A5D2-8596BBCF8BB8}"/>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60" name="Pentagon 59">
            <a:extLst>
              <a:ext uri="{FF2B5EF4-FFF2-40B4-BE49-F238E27FC236}">
                <a16:creationId xmlns:a16="http://schemas.microsoft.com/office/drawing/2014/main" id="{171B1122-9EBB-B54D-8FB2-F301D4D77474}"/>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63" name="Group 62">
            <a:extLst>
              <a:ext uri="{FF2B5EF4-FFF2-40B4-BE49-F238E27FC236}">
                <a16:creationId xmlns:a16="http://schemas.microsoft.com/office/drawing/2014/main" id="{3865828B-EF5A-4147-92D5-165E339085BE}"/>
              </a:ext>
            </a:extLst>
          </p:cNvPr>
          <p:cNvGrpSpPr/>
          <p:nvPr/>
        </p:nvGrpSpPr>
        <p:grpSpPr>
          <a:xfrm>
            <a:off x="1757252" y="2341855"/>
            <a:ext cx="9419940" cy="646331"/>
            <a:chOff x="1757252" y="2341855"/>
            <a:chExt cx="9419940" cy="646331"/>
          </a:xfrm>
        </p:grpSpPr>
        <p:sp>
          <p:nvSpPr>
            <p:cNvPr id="86" name="TextBox 85">
              <a:extLst>
                <a:ext uri="{FF2B5EF4-FFF2-40B4-BE49-F238E27FC236}">
                  <a16:creationId xmlns:a16="http://schemas.microsoft.com/office/drawing/2014/main" id="{0B00C3D2-1A98-6643-9DD3-482545CD0BB4}"/>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87" name="TextBox 86">
              <a:extLst>
                <a:ext uri="{FF2B5EF4-FFF2-40B4-BE49-F238E27FC236}">
                  <a16:creationId xmlns:a16="http://schemas.microsoft.com/office/drawing/2014/main" id="{95D5E6A2-B6DF-5B49-82D0-4D3BB93A3390}"/>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88" name="TextBox 87">
              <a:extLst>
                <a:ext uri="{FF2B5EF4-FFF2-40B4-BE49-F238E27FC236}">
                  <a16:creationId xmlns:a16="http://schemas.microsoft.com/office/drawing/2014/main" id="{8B74FDCE-3296-D344-9232-49CA20CAFE45}"/>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4" name="Group 3">
            <a:extLst>
              <a:ext uri="{FF2B5EF4-FFF2-40B4-BE49-F238E27FC236}">
                <a16:creationId xmlns:a16="http://schemas.microsoft.com/office/drawing/2014/main" id="{AC2CE460-C72C-0F46-ABBA-5228B42EDACF}"/>
              </a:ext>
            </a:extLst>
          </p:cNvPr>
          <p:cNvGrpSpPr/>
          <p:nvPr/>
        </p:nvGrpSpPr>
        <p:grpSpPr>
          <a:xfrm>
            <a:off x="331263" y="3107179"/>
            <a:ext cx="2832480" cy="2230886"/>
            <a:chOff x="331263" y="3107179"/>
            <a:chExt cx="2832480" cy="2230886"/>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61" name="Picture 60" title="Alice icon">
              <a:extLst>
                <a:ext uri="{FF2B5EF4-FFF2-40B4-BE49-F238E27FC236}">
                  <a16:creationId xmlns:a16="http://schemas.microsoft.com/office/drawing/2014/main" id="{FCF3C689-FD0D-D941-AB0E-16ACB1FD84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3" name="Group 2"/>
          <p:cNvGrpSpPr/>
          <p:nvPr/>
        </p:nvGrpSpPr>
        <p:grpSpPr>
          <a:xfrm>
            <a:off x="4414395" y="3185287"/>
            <a:ext cx="4020497" cy="381889"/>
            <a:chOff x="4414395" y="3185287"/>
            <a:chExt cx="4020497" cy="381889"/>
          </a:xfrm>
        </p:grpSpPr>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2679"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5" name="TextBox 74"/>
            <p:cNvSpPr txBox="1"/>
            <p:nvPr/>
          </p:nvSpPr>
          <p:spPr>
            <a:xfrm>
              <a:off x="6191593"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6" name="TextBox 75"/>
            <p:cNvSpPr txBox="1"/>
            <p:nvPr/>
          </p:nvSpPr>
          <p:spPr>
            <a:xfrm>
              <a:off x="7384694"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grpSp>
      <p:grpSp>
        <p:nvGrpSpPr>
          <p:cNvPr id="6" name="Group 5"/>
          <p:cNvGrpSpPr/>
          <p:nvPr/>
        </p:nvGrpSpPr>
        <p:grpSpPr>
          <a:xfrm>
            <a:off x="4414395" y="4020605"/>
            <a:ext cx="4020497" cy="378497"/>
            <a:chOff x="4414395" y="4020605"/>
            <a:chExt cx="4020497" cy="378497"/>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77" name="TextBox 76"/>
            <p:cNvSpPr txBox="1"/>
            <p:nvPr/>
          </p:nvSpPr>
          <p:spPr>
            <a:xfrm>
              <a:off x="5002679"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8" name="TextBox 77"/>
            <p:cNvSpPr txBox="1"/>
            <p:nvPr/>
          </p:nvSpPr>
          <p:spPr>
            <a:xfrm>
              <a:off x="6191593"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9" name="TextBox 78"/>
            <p:cNvSpPr txBox="1"/>
            <p:nvPr/>
          </p:nvSpPr>
          <p:spPr>
            <a:xfrm>
              <a:off x="7370354"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grpSp>
      <p:grpSp>
        <p:nvGrpSpPr>
          <p:cNvPr id="7" name="Group 6"/>
          <p:cNvGrpSpPr/>
          <p:nvPr/>
        </p:nvGrpSpPr>
        <p:grpSpPr>
          <a:xfrm>
            <a:off x="4414395" y="4861692"/>
            <a:ext cx="4020497" cy="378300"/>
            <a:chOff x="4414395" y="4861692"/>
            <a:chExt cx="4020497" cy="378300"/>
          </a:xfrm>
        </p:grpSpPr>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80" name="TextBox 79"/>
            <p:cNvSpPr txBox="1"/>
            <p:nvPr/>
          </p:nvSpPr>
          <p:spPr>
            <a:xfrm>
              <a:off x="5002679"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1" name="TextBox 80"/>
            <p:cNvSpPr txBox="1"/>
            <p:nvPr/>
          </p:nvSpPr>
          <p:spPr>
            <a:xfrm>
              <a:off x="6191593"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2" name="TextBox 81"/>
            <p:cNvSpPr txBox="1"/>
            <p:nvPr/>
          </p:nvSpPr>
          <p:spPr>
            <a:xfrm>
              <a:off x="7382900"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grpSp>
        <p:nvGrpSpPr>
          <p:cNvPr id="89" name="Group 88">
            <a:extLst>
              <a:ext uri="{FF2B5EF4-FFF2-40B4-BE49-F238E27FC236}">
                <a16:creationId xmlns:a16="http://schemas.microsoft.com/office/drawing/2014/main" id="{FA204B86-1D3C-8B4F-BDAD-C77B559D5F48}"/>
              </a:ext>
            </a:extLst>
          </p:cNvPr>
          <p:cNvGrpSpPr/>
          <p:nvPr/>
        </p:nvGrpSpPr>
        <p:grpSpPr>
          <a:xfrm>
            <a:off x="4404660" y="5441589"/>
            <a:ext cx="4043077" cy="615311"/>
            <a:chOff x="4404660" y="5441589"/>
            <a:chExt cx="4043077" cy="615311"/>
          </a:xfrm>
        </p:grpSpPr>
        <p:sp>
          <p:nvSpPr>
            <p:cNvPr id="90" name="TextBox 89">
              <a:extLst>
                <a:ext uri="{FF2B5EF4-FFF2-40B4-BE49-F238E27FC236}">
                  <a16:creationId xmlns:a16="http://schemas.microsoft.com/office/drawing/2014/main" id="{67906087-E67E-B74B-9195-4F0F9D65E1E2}"/>
                </a:ext>
              </a:extLst>
            </p:cNvPr>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91" name="TextBox 90">
              <a:extLst>
                <a:ext uri="{FF2B5EF4-FFF2-40B4-BE49-F238E27FC236}">
                  <a16:creationId xmlns:a16="http://schemas.microsoft.com/office/drawing/2014/main" id="{16A97764-3322-A446-A151-FBE81B851CDB}"/>
                </a:ext>
              </a:extLst>
            </p:cNvPr>
            <p:cNvSpPr txBox="1"/>
            <p:nvPr/>
          </p:nvSpPr>
          <p:spPr>
            <a:xfrm>
              <a:off x="5593949" y="5687568"/>
              <a:ext cx="467493" cy="369332"/>
            </a:xfrm>
            <a:prstGeom prst="rect">
              <a:avLst/>
            </a:prstGeom>
            <a:noFill/>
          </p:spPr>
          <p:txBody>
            <a:bodyPr wrap="square" rtlCol="0">
              <a:spAutoFit/>
            </a:bodyPr>
            <a:lstStyle/>
            <a:p>
              <a:pPr algn="ctr"/>
              <a:r>
                <a:rPr lang="en-US" b="1" dirty="0"/>
                <a:t>12</a:t>
              </a:r>
              <a:endParaRPr lang="en-US" b="1" baseline="-25000" dirty="0"/>
            </a:p>
          </p:txBody>
        </p:sp>
        <p:sp>
          <p:nvSpPr>
            <p:cNvPr id="92" name="TextBox 91">
              <a:extLst>
                <a:ext uri="{FF2B5EF4-FFF2-40B4-BE49-F238E27FC236}">
                  <a16:creationId xmlns:a16="http://schemas.microsoft.com/office/drawing/2014/main" id="{E6EEB783-D655-D749-8D64-195152046621}"/>
                </a:ext>
              </a:extLst>
            </p:cNvPr>
            <p:cNvSpPr txBox="1"/>
            <p:nvPr/>
          </p:nvSpPr>
          <p:spPr>
            <a:xfrm>
              <a:off x="6773503" y="5687568"/>
              <a:ext cx="467493" cy="369332"/>
            </a:xfrm>
            <a:prstGeom prst="rect">
              <a:avLst/>
            </a:prstGeom>
            <a:noFill/>
          </p:spPr>
          <p:txBody>
            <a:bodyPr wrap="square" rtlCol="0">
              <a:spAutoFit/>
            </a:bodyPr>
            <a:lstStyle/>
            <a:p>
              <a:pPr algn="ctr"/>
              <a:r>
                <a:rPr lang="en-US" b="1" dirty="0"/>
                <a:t>10</a:t>
              </a:r>
              <a:endParaRPr lang="en-US" b="1" baseline="-25000" dirty="0"/>
            </a:p>
          </p:txBody>
        </p:sp>
        <p:sp>
          <p:nvSpPr>
            <p:cNvPr id="94" name="TextBox 93">
              <a:extLst>
                <a:ext uri="{FF2B5EF4-FFF2-40B4-BE49-F238E27FC236}">
                  <a16:creationId xmlns:a16="http://schemas.microsoft.com/office/drawing/2014/main" id="{E52887F9-C04A-C243-857D-655DCE8F48B8}"/>
                </a:ext>
              </a:extLst>
            </p:cNvPr>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95" name="TextBox 94">
              <a:extLst>
                <a:ext uri="{FF2B5EF4-FFF2-40B4-BE49-F238E27FC236}">
                  <a16:creationId xmlns:a16="http://schemas.microsoft.com/office/drawing/2014/main" id="{41D0A57E-819C-3340-8CE8-660A7413DB9B}"/>
                </a:ext>
              </a:extLst>
            </p:cNvPr>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96" name="TextBox 95">
              <a:extLst>
                <a:ext uri="{FF2B5EF4-FFF2-40B4-BE49-F238E27FC236}">
                  <a16:creationId xmlns:a16="http://schemas.microsoft.com/office/drawing/2014/main" id="{227CF87A-C1FE-0B46-984C-FA7B336751EE}"/>
                </a:ext>
              </a:extLst>
            </p:cNvPr>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98" name="TextBox 97">
              <a:extLst>
                <a:ext uri="{FF2B5EF4-FFF2-40B4-BE49-F238E27FC236}">
                  <a16:creationId xmlns:a16="http://schemas.microsoft.com/office/drawing/2014/main" id="{BF8B3019-0AF3-584F-B359-442D824138B3}"/>
                </a:ext>
              </a:extLst>
            </p:cNvPr>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9" name="Straight Connector 98">
              <a:extLst>
                <a:ext uri="{FF2B5EF4-FFF2-40B4-BE49-F238E27FC236}">
                  <a16:creationId xmlns:a16="http://schemas.microsoft.com/office/drawing/2014/main" id="{BB5F771A-0BC4-A549-BF16-D5A9FF4C9270}"/>
                </a:ext>
              </a:extLst>
            </p:cNvPr>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C0BC5A-364D-A241-A251-93FE84BC8965}"/>
                </a:ext>
              </a:extLst>
            </p:cNvPr>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AC8DE9-F477-4F46-BF00-8A81104E2FDB}"/>
                </a:ext>
              </a:extLst>
            </p:cNvPr>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7F0A061-1256-D24F-BECD-9EA649A51DC0}"/>
                </a:ext>
              </a:extLst>
            </p:cNvPr>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Content Placeholder 2"/>
          <p:cNvSpPr>
            <a:spLocks noGrp="1"/>
          </p:cNvSpPr>
          <p:nvPr>
            <p:ph idx="4294967295"/>
          </p:nvPr>
        </p:nvSpPr>
        <p:spPr>
          <a:xfrm>
            <a:off x="8902385" y="5541818"/>
            <a:ext cx="3154680" cy="699654"/>
          </a:xfrm>
          <a:prstGeom prst="rect">
            <a:avLst/>
          </a:prstGeom>
          <a:solidFill>
            <a:schemeClr val="accent1">
              <a:lumMod val="40000"/>
              <a:lumOff val="60000"/>
            </a:schemeClr>
          </a:solidFill>
          <a:ln w="12700">
            <a:solidFill>
              <a:schemeClr val="tx1"/>
            </a:solidFill>
          </a:ln>
        </p:spPr>
        <p:txBody>
          <a:bodyPr lIns="182880" anchor="ctr" anchorCtr="0"/>
          <a:lstStyle/>
          <a:p>
            <a:pPr marL="0" indent="0">
              <a:spcBef>
                <a:spcPts val="600"/>
              </a:spcBef>
              <a:buNone/>
            </a:pPr>
            <a:r>
              <a:rPr lang="en-US" sz="1600" dirty="0">
                <a:solidFill>
                  <a:schemeClr val="tx1"/>
                </a:solidFill>
                <a:cs typeface="Arial"/>
              </a:rPr>
              <a:t>Everyone learns correct </a:t>
            </a:r>
            <a:br>
              <a:rPr lang="en-US" sz="1600" dirty="0">
                <a:solidFill>
                  <a:schemeClr val="tx1"/>
                </a:solidFill>
                <a:cs typeface="Arial"/>
              </a:rPr>
            </a:br>
            <a:r>
              <a:rPr lang="en-US" sz="1600" dirty="0">
                <a:solidFill>
                  <a:schemeClr val="tx1"/>
                </a:solidFill>
                <a:cs typeface="Arial"/>
              </a:rPr>
              <a:t>result of computation</a:t>
            </a:r>
          </a:p>
        </p:txBody>
      </p:sp>
    </p:spTree>
    <p:extLst>
      <p:ext uri="{BB962C8B-B14F-4D97-AF65-F5344CB8AC3E}">
        <p14:creationId xmlns:p14="http://schemas.microsoft.com/office/powerpoint/2010/main" val="205083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(1)</a:t>
            </a:r>
            <a:endParaRPr lang="en-US" dirty="0"/>
          </a:p>
        </p:txBody>
      </p:sp>
      <p:sp>
        <p:nvSpPr>
          <p:cNvPr id="68" name="Pentagon 67">
            <a:extLst>
              <a:ext uri="{FF2B5EF4-FFF2-40B4-BE49-F238E27FC236}">
                <a16:creationId xmlns:a16="http://schemas.microsoft.com/office/drawing/2014/main" id="{95EA86D2-9AF7-8749-9255-B5324A19FB95}"/>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69" name="Pentagon 68">
            <a:extLst>
              <a:ext uri="{FF2B5EF4-FFF2-40B4-BE49-F238E27FC236}">
                <a16:creationId xmlns:a16="http://schemas.microsoft.com/office/drawing/2014/main" id="{0784356B-87DB-AC4C-9372-7F704CB21F2C}"/>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70" name="Pentagon 69">
            <a:extLst>
              <a:ext uri="{FF2B5EF4-FFF2-40B4-BE49-F238E27FC236}">
                <a16:creationId xmlns:a16="http://schemas.microsoft.com/office/drawing/2014/main" id="{0E8C113B-BB84-F446-80DE-4AA25C571C41}"/>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4" name="Group 3">
            <a:extLst>
              <a:ext uri="{FF2B5EF4-FFF2-40B4-BE49-F238E27FC236}">
                <a16:creationId xmlns:a16="http://schemas.microsoft.com/office/drawing/2014/main" id="{87193251-A760-2248-9D1F-37A24A695365}"/>
              </a:ext>
            </a:extLst>
          </p:cNvPr>
          <p:cNvGrpSpPr/>
          <p:nvPr/>
        </p:nvGrpSpPr>
        <p:grpSpPr>
          <a:xfrm>
            <a:off x="1757252" y="2341855"/>
            <a:ext cx="9419940" cy="646331"/>
            <a:chOff x="1757252" y="2341855"/>
            <a:chExt cx="9419940" cy="646331"/>
          </a:xfrm>
        </p:grpSpPr>
        <p:sp>
          <p:nvSpPr>
            <p:cNvPr id="63" name="TextBox 62"/>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sp>
          <p:nvSpPr>
            <p:cNvPr id="64" name="TextBox 63"/>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3" name="TextBox 72"/>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3" name="Group 2">
            <a:extLst>
              <a:ext uri="{FF2B5EF4-FFF2-40B4-BE49-F238E27FC236}">
                <a16:creationId xmlns:a16="http://schemas.microsoft.com/office/drawing/2014/main" id="{AA1C9B47-6268-DE4E-9AD5-20A50863149E}"/>
              </a:ext>
            </a:extLst>
          </p:cNvPr>
          <p:cNvGrpSpPr/>
          <p:nvPr/>
        </p:nvGrpSpPr>
        <p:grpSpPr>
          <a:xfrm>
            <a:off x="331263" y="3004006"/>
            <a:ext cx="2980653" cy="2334059"/>
            <a:chOff x="331263" y="3004006"/>
            <a:chExt cx="2980653" cy="2334059"/>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74" name="Picture 73" title="Alice icon">
              <a:extLst>
                <a:ext uri="{FF2B5EF4-FFF2-40B4-BE49-F238E27FC236}">
                  <a16:creationId xmlns:a16="http://schemas.microsoft.com/office/drawing/2014/main" id="{AE322A96-CE17-D646-A7F5-511FB2FD40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6" name="Rectangle 55" descr="Green box highlighting Alice"/>
            <p:cNvSpPr/>
            <p:nvPr/>
          </p:nvSpPr>
          <p:spPr>
            <a:xfrm>
              <a:off x="411061" y="3004006"/>
              <a:ext cx="1680770" cy="74983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a:t>?</a:t>
              </a:r>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247472" y="4857344"/>
              <a:ext cx="1064444" cy="369332"/>
            </a:xfrm>
            <a:prstGeom prst="rect">
              <a:avLst/>
            </a:prstGeom>
            <a:noFill/>
          </p:spPr>
          <p:txBody>
            <a:bodyPr wrap="square" rtlCol="0">
              <a:spAutoFit/>
            </a:bodyPr>
            <a:lstStyle/>
            <a:p>
              <a:pPr algn="ctr"/>
              <a:r>
                <a:rPr lang="en-US" b="1" dirty="0"/>
                <a:t>?</a:t>
              </a:r>
            </a:p>
          </p:txBody>
        </p:sp>
      </p:grpSp>
      <p:grpSp>
        <p:nvGrpSpPr>
          <p:cNvPr id="8" name="Group 7"/>
          <p:cNvGrpSpPr/>
          <p:nvPr/>
        </p:nvGrpSpPr>
        <p:grpSpPr>
          <a:xfrm>
            <a:off x="3163743" y="3197844"/>
            <a:ext cx="1718145" cy="2036851"/>
            <a:chOff x="3163743" y="3197844"/>
            <a:chExt cx="1718145" cy="2036851"/>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cxnSp>
          <p:nvCxnSpPr>
            <p:cNvPr id="60" name="Straight Arrow Connector 59" title="Arrow from Alice's input 8 to her share 16"/>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title="Arrow from Alice's input 8 to Bob's share 6"/>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title="Arrow from Alice's input 8 to Charlie's share 86"/>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004172" y="3185287"/>
            <a:ext cx="3430720" cy="2054705"/>
            <a:chOff x="5004172" y="3185287"/>
            <a:chExt cx="3430720" cy="2054705"/>
          </a:xfrm>
        </p:grpSpPr>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6" name="Group 5">
            <a:extLst>
              <a:ext uri="{FF2B5EF4-FFF2-40B4-BE49-F238E27FC236}">
                <a16:creationId xmlns:a16="http://schemas.microsoft.com/office/drawing/2014/main" id="{E5F08BBC-9B7D-FD46-BB21-486973AF9B2C}"/>
              </a:ext>
            </a:extLst>
          </p:cNvPr>
          <p:cNvGrpSpPr/>
          <p:nvPr/>
        </p:nvGrpSpPr>
        <p:grpSpPr>
          <a:xfrm>
            <a:off x="8442231" y="3379360"/>
            <a:ext cx="2052243" cy="1671265"/>
            <a:chOff x="8442231" y="3379360"/>
            <a:chExt cx="2052243" cy="1671265"/>
          </a:xfrm>
        </p:grpSpPr>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cxnSp>
          <p:nvCxnSpPr>
            <p:cNvPr id="83" name="Straight Arrow Connector 82" title="Arrow from Bob's output share 28 to output 30">
              <a:extLst>
                <a:ext uri="{FF2B5EF4-FFF2-40B4-BE49-F238E27FC236}">
                  <a16:creationId xmlns:a16="http://schemas.microsoft.com/office/drawing/2014/main" id="{0E452DA8-7907-8B45-8DD1-7F78FF8451D5}"/>
                </a:ext>
              </a:extLst>
            </p:cNvPr>
            <p:cNvCxnSpPr/>
            <p:nvPr/>
          </p:nvCxnSpPr>
          <p:spPr>
            <a:xfrm>
              <a:off x="8442231" y="4213198"/>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title="Arrow from Alice's output share 97 to output 30">
              <a:extLst>
                <a:ext uri="{FF2B5EF4-FFF2-40B4-BE49-F238E27FC236}">
                  <a16:creationId xmlns:a16="http://schemas.microsoft.com/office/drawing/2014/main" id="{5D89FB47-F480-7548-8B29-3CCCCD507F25}"/>
                </a:ext>
              </a:extLst>
            </p:cNvPr>
            <p:cNvCxnSpPr>
              <a:cxnSpLocks noChangeAspect="1"/>
            </p:cNvCxnSpPr>
            <p:nvPr/>
          </p:nvCxnSpPr>
          <p:spPr>
            <a:xfrm rot="-120000">
              <a:off x="8456050" y="3379360"/>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title="Arrow from Charlie's output share 5 to output 30">
              <a:extLst>
                <a:ext uri="{FF2B5EF4-FFF2-40B4-BE49-F238E27FC236}">
                  <a16:creationId xmlns:a16="http://schemas.microsoft.com/office/drawing/2014/main" id="{DAF84BC7-3DC6-B446-96C9-08CEC2DFB6B8}"/>
                </a:ext>
              </a:extLst>
            </p:cNvPr>
            <p:cNvCxnSpPr>
              <a:cxnSpLocks noChangeAspect="1"/>
            </p:cNvCxnSpPr>
            <p:nvPr/>
          </p:nvCxnSpPr>
          <p:spPr>
            <a:xfrm rot="120000" flipV="1">
              <a:off x="8456053" y="4236809"/>
              <a:ext cx="124536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A225B-08FA-E746-ABBB-80F80F7C1B44}"/>
              </a:ext>
            </a:extLst>
          </p:cNvPr>
          <p:cNvGrpSpPr/>
          <p:nvPr/>
        </p:nvGrpSpPr>
        <p:grpSpPr>
          <a:xfrm>
            <a:off x="1459719" y="5441589"/>
            <a:ext cx="6988018" cy="615311"/>
            <a:chOff x="1459719" y="5441589"/>
            <a:chExt cx="6988018" cy="615311"/>
          </a:xfrm>
        </p:grpSpPr>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sp>
          <p:nvSpPr>
            <p:cNvPr id="97" name="TextBox 96"/>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101" name="TextBox 100"/>
            <p:cNvSpPr txBox="1"/>
            <p:nvPr/>
          </p:nvSpPr>
          <p:spPr>
            <a:xfrm>
              <a:off x="559394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105" name="TextBox 104"/>
            <p:cNvSpPr txBox="1"/>
            <p:nvPr/>
          </p:nvSpPr>
          <p:spPr>
            <a:xfrm>
              <a:off x="677350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109" name="TextBox 108"/>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57" name="TextBox 56"/>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8" name="TextBox 57"/>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9" name="TextBox 58"/>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1" name="Straight Connector 90"/>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4054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(2)</a:t>
            </a:r>
            <a:endParaRPr lang="en-US" dirty="0"/>
          </a:p>
        </p:txBody>
      </p:sp>
      <p:sp>
        <p:nvSpPr>
          <p:cNvPr id="68" name="Pentagon 67">
            <a:extLst>
              <a:ext uri="{FF2B5EF4-FFF2-40B4-BE49-F238E27FC236}">
                <a16:creationId xmlns:a16="http://schemas.microsoft.com/office/drawing/2014/main" id="{95EA86D2-9AF7-8749-9255-B5324A19FB95}"/>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69" name="Pentagon 68">
            <a:extLst>
              <a:ext uri="{FF2B5EF4-FFF2-40B4-BE49-F238E27FC236}">
                <a16:creationId xmlns:a16="http://schemas.microsoft.com/office/drawing/2014/main" id="{0784356B-87DB-AC4C-9372-7F704CB21F2C}"/>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70" name="Pentagon 69">
            <a:extLst>
              <a:ext uri="{FF2B5EF4-FFF2-40B4-BE49-F238E27FC236}">
                <a16:creationId xmlns:a16="http://schemas.microsoft.com/office/drawing/2014/main" id="{0E8C113B-BB84-F446-80DE-4AA25C571C41}"/>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4" name="Group 3">
            <a:extLst>
              <a:ext uri="{FF2B5EF4-FFF2-40B4-BE49-F238E27FC236}">
                <a16:creationId xmlns:a16="http://schemas.microsoft.com/office/drawing/2014/main" id="{87193251-A760-2248-9D1F-37A24A695365}"/>
              </a:ext>
            </a:extLst>
          </p:cNvPr>
          <p:cNvGrpSpPr/>
          <p:nvPr/>
        </p:nvGrpSpPr>
        <p:grpSpPr>
          <a:xfrm>
            <a:off x="1757252" y="2341855"/>
            <a:ext cx="9419940" cy="646331"/>
            <a:chOff x="1757252" y="2341855"/>
            <a:chExt cx="9419940" cy="646331"/>
          </a:xfrm>
        </p:grpSpPr>
        <p:sp>
          <p:nvSpPr>
            <p:cNvPr id="63" name="TextBox 62"/>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sp>
          <p:nvSpPr>
            <p:cNvPr id="64" name="TextBox 63"/>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3" name="TextBox 72"/>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3" name="Group 2">
            <a:extLst>
              <a:ext uri="{FF2B5EF4-FFF2-40B4-BE49-F238E27FC236}">
                <a16:creationId xmlns:a16="http://schemas.microsoft.com/office/drawing/2014/main" id="{AA1C9B47-6268-DE4E-9AD5-20A50863149E}"/>
              </a:ext>
            </a:extLst>
          </p:cNvPr>
          <p:cNvGrpSpPr/>
          <p:nvPr/>
        </p:nvGrpSpPr>
        <p:grpSpPr>
          <a:xfrm>
            <a:off x="331263" y="3004006"/>
            <a:ext cx="2980653" cy="2334059"/>
            <a:chOff x="331263" y="3004006"/>
            <a:chExt cx="2980653" cy="2334059"/>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74" name="Picture 73" title="Alice icon">
              <a:extLst>
                <a:ext uri="{FF2B5EF4-FFF2-40B4-BE49-F238E27FC236}">
                  <a16:creationId xmlns:a16="http://schemas.microsoft.com/office/drawing/2014/main" id="{AE322A96-CE17-D646-A7F5-511FB2FD40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6" name="Rectangle 55" descr="Green box highlighting Alice"/>
            <p:cNvSpPr/>
            <p:nvPr/>
          </p:nvSpPr>
          <p:spPr>
            <a:xfrm>
              <a:off x="411061" y="3004006"/>
              <a:ext cx="1680770" cy="74983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smtClean="0"/>
                <a:t>$9K?</a:t>
              </a:r>
              <a:endParaRPr lang="en-US" b="1" dirty="0"/>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247472" y="4857344"/>
              <a:ext cx="1064444" cy="369332"/>
            </a:xfrm>
            <a:prstGeom prst="rect">
              <a:avLst/>
            </a:prstGeom>
            <a:noFill/>
          </p:spPr>
          <p:txBody>
            <a:bodyPr wrap="square" rtlCol="0">
              <a:spAutoFit/>
            </a:bodyPr>
            <a:lstStyle/>
            <a:p>
              <a:pPr algn="ctr"/>
              <a:r>
                <a:rPr lang="en-US" b="1" dirty="0" smtClean="0"/>
                <a:t>$13K?</a:t>
              </a:r>
              <a:endParaRPr lang="en-US" b="1" dirty="0"/>
            </a:p>
          </p:txBody>
        </p:sp>
      </p:grpSp>
      <p:grpSp>
        <p:nvGrpSpPr>
          <p:cNvPr id="8" name="Group 7"/>
          <p:cNvGrpSpPr/>
          <p:nvPr/>
        </p:nvGrpSpPr>
        <p:grpSpPr>
          <a:xfrm>
            <a:off x="3163743" y="3197844"/>
            <a:ext cx="1718145" cy="2036851"/>
            <a:chOff x="3163743" y="3197844"/>
            <a:chExt cx="1718145" cy="2036851"/>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cxnSp>
          <p:nvCxnSpPr>
            <p:cNvPr id="60" name="Straight Arrow Connector 59" title="Arrow from Alice's input 8 to her share 16"/>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title="Arrow from Alice's input 8 to Bob's share 6"/>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title="Arrow from Alice's input 8 to Charlie's share 86"/>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004172" y="3185287"/>
            <a:ext cx="3430720" cy="2054705"/>
            <a:chOff x="5004172" y="3185287"/>
            <a:chExt cx="3430720" cy="2054705"/>
          </a:xfrm>
        </p:grpSpPr>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6" name="Group 5">
            <a:extLst>
              <a:ext uri="{FF2B5EF4-FFF2-40B4-BE49-F238E27FC236}">
                <a16:creationId xmlns:a16="http://schemas.microsoft.com/office/drawing/2014/main" id="{E5F08BBC-9B7D-FD46-BB21-486973AF9B2C}"/>
              </a:ext>
            </a:extLst>
          </p:cNvPr>
          <p:cNvGrpSpPr/>
          <p:nvPr/>
        </p:nvGrpSpPr>
        <p:grpSpPr>
          <a:xfrm>
            <a:off x="8442231" y="3379360"/>
            <a:ext cx="2052243" cy="1671265"/>
            <a:chOff x="8442231" y="3379360"/>
            <a:chExt cx="2052243" cy="1671265"/>
          </a:xfrm>
        </p:grpSpPr>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cxnSp>
          <p:nvCxnSpPr>
            <p:cNvPr id="83" name="Straight Arrow Connector 82" title="Arrow from Bob's output share 28 to output 30">
              <a:extLst>
                <a:ext uri="{FF2B5EF4-FFF2-40B4-BE49-F238E27FC236}">
                  <a16:creationId xmlns:a16="http://schemas.microsoft.com/office/drawing/2014/main" id="{0E452DA8-7907-8B45-8DD1-7F78FF8451D5}"/>
                </a:ext>
              </a:extLst>
            </p:cNvPr>
            <p:cNvCxnSpPr/>
            <p:nvPr/>
          </p:nvCxnSpPr>
          <p:spPr>
            <a:xfrm>
              <a:off x="8442231" y="4213198"/>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title="Arrow from Alice's output share 97 to output 30">
              <a:extLst>
                <a:ext uri="{FF2B5EF4-FFF2-40B4-BE49-F238E27FC236}">
                  <a16:creationId xmlns:a16="http://schemas.microsoft.com/office/drawing/2014/main" id="{5D89FB47-F480-7548-8B29-3CCCCD507F25}"/>
                </a:ext>
              </a:extLst>
            </p:cNvPr>
            <p:cNvCxnSpPr>
              <a:cxnSpLocks noChangeAspect="1"/>
            </p:cNvCxnSpPr>
            <p:nvPr/>
          </p:nvCxnSpPr>
          <p:spPr>
            <a:xfrm rot="-120000">
              <a:off x="8456050" y="3379360"/>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title="Arrow from Charlie's output share 5 to output 30">
              <a:extLst>
                <a:ext uri="{FF2B5EF4-FFF2-40B4-BE49-F238E27FC236}">
                  <a16:creationId xmlns:a16="http://schemas.microsoft.com/office/drawing/2014/main" id="{DAF84BC7-3DC6-B446-96C9-08CEC2DFB6B8}"/>
                </a:ext>
              </a:extLst>
            </p:cNvPr>
            <p:cNvCxnSpPr>
              <a:cxnSpLocks noChangeAspect="1"/>
            </p:cNvCxnSpPr>
            <p:nvPr/>
          </p:nvCxnSpPr>
          <p:spPr>
            <a:xfrm rot="120000" flipV="1">
              <a:off x="8456053" y="4236809"/>
              <a:ext cx="124536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A225B-08FA-E746-ABBB-80F80F7C1B44}"/>
              </a:ext>
            </a:extLst>
          </p:cNvPr>
          <p:cNvGrpSpPr/>
          <p:nvPr/>
        </p:nvGrpSpPr>
        <p:grpSpPr>
          <a:xfrm>
            <a:off x="1459719" y="5441589"/>
            <a:ext cx="6988018" cy="615311"/>
            <a:chOff x="1459719" y="5441589"/>
            <a:chExt cx="6988018" cy="615311"/>
          </a:xfrm>
        </p:grpSpPr>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sp>
          <p:nvSpPr>
            <p:cNvPr id="97" name="TextBox 96"/>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101" name="TextBox 100"/>
            <p:cNvSpPr txBox="1"/>
            <p:nvPr/>
          </p:nvSpPr>
          <p:spPr>
            <a:xfrm>
              <a:off x="5593949" y="5687568"/>
              <a:ext cx="467493" cy="369332"/>
            </a:xfrm>
            <a:prstGeom prst="rect">
              <a:avLst/>
            </a:prstGeom>
            <a:noFill/>
          </p:spPr>
          <p:txBody>
            <a:bodyPr wrap="square" rtlCol="0">
              <a:spAutoFit/>
            </a:bodyPr>
            <a:lstStyle/>
            <a:p>
              <a:pPr algn="ctr"/>
              <a:r>
                <a:rPr lang="en-US" b="1" dirty="0"/>
                <a:t>9</a:t>
              </a:r>
              <a:endParaRPr lang="en-US" b="1" baseline="-25000" dirty="0"/>
            </a:p>
          </p:txBody>
        </p:sp>
        <p:sp>
          <p:nvSpPr>
            <p:cNvPr id="105" name="TextBox 104"/>
            <p:cNvSpPr txBox="1"/>
            <p:nvPr/>
          </p:nvSpPr>
          <p:spPr>
            <a:xfrm>
              <a:off x="6773503" y="5687568"/>
              <a:ext cx="467493" cy="369332"/>
            </a:xfrm>
            <a:prstGeom prst="rect">
              <a:avLst/>
            </a:prstGeom>
            <a:noFill/>
          </p:spPr>
          <p:txBody>
            <a:bodyPr wrap="square" rtlCol="0">
              <a:spAutoFit/>
            </a:bodyPr>
            <a:lstStyle/>
            <a:p>
              <a:pPr algn="ctr"/>
              <a:r>
                <a:rPr lang="en-US" b="1" dirty="0" smtClean="0"/>
                <a:t>13</a:t>
              </a:r>
              <a:endParaRPr lang="en-US" b="1" baseline="-25000" dirty="0"/>
            </a:p>
          </p:txBody>
        </p:sp>
        <p:sp>
          <p:nvSpPr>
            <p:cNvPr id="109" name="TextBox 108"/>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57" name="TextBox 56"/>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8" name="TextBox 57"/>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9" name="TextBox 58"/>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1" name="Straight Connector 90"/>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414395" y="3104195"/>
            <a:ext cx="4023488" cy="3033640"/>
            <a:chOff x="4414395" y="3104195"/>
            <a:chExt cx="4023488" cy="3033640"/>
          </a:xfrm>
        </p:grpSpPr>
        <p:sp>
          <p:nvSpPr>
            <p:cNvPr id="87" name="Rectangle 86" title="Rectangle around Charlie's shares">
              <a:extLst>
                <a:ext uri="{C183D7F6-B498-43B3-948B-1728B52AA6E4}">
                  <adec:decorative xmlns:adec="http://schemas.microsoft.com/office/drawing/2017/decorative" xmlns="" val="1"/>
                </a:ext>
              </a:extLst>
            </p:cNvPr>
            <p:cNvSpPr/>
            <p:nvPr/>
          </p:nvSpPr>
          <p:spPr>
            <a:xfrm rot="5400000">
              <a:off x="6193888" y="3025640"/>
              <a:ext cx="467493" cy="40204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Rectangle 87" title="Rectangle around shares of Bob's input">
              <a:extLst>
                <a:ext uri="{FF2B5EF4-FFF2-40B4-BE49-F238E27FC236}">
                  <a16:creationId xmlns:a16="http://schemas.microsoft.com/office/drawing/2014/main" id="{E1EFC7D7-13DF-5A48-BCC0-613E6FAB95F4}"/>
                </a:ext>
                <a:ext uri="{C183D7F6-B498-43B3-948B-1728B52AA6E4}">
                  <adec:decorative xmlns:adec="http://schemas.microsoft.com/office/drawing/2017/decorative" xmlns="" val="1"/>
                </a:ext>
              </a:extLst>
            </p:cNvPr>
            <p:cNvSpPr/>
            <p:nvPr/>
          </p:nvSpPr>
          <p:spPr>
            <a:xfrm>
              <a:off x="5593949" y="3107179"/>
              <a:ext cx="467493" cy="30306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9" name="Rectangle 88" title="Rectangle around shares of Charlie's input">
              <a:extLst>
                <a:ext uri="{FF2B5EF4-FFF2-40B4-BE49-F238E27FC236}">
                  <a16:creationId xmlns:a16="http://schemas.microsoft.com/office/drawing/2014/main" id="{9471E005-E2AB-B347-A45A-58435FFB5053}"/>
                </a:ext>
                <a:ext uri="{C183D7F6-B498-43B3-948B-1728B52AA6E4}">
                  <adec:decorative xmlns:adec="http://schemas.microsoft.com/office/drawing/2017/decorative" xmlns="" val="1"/>
                </a:ext>
              </a:extLst>
            </p:cNvPr>
            <p:cNvSpPr/>
            <p:nvPr/>
          </p:nvSpPr>
          <p:spPr>
            <a:xfrm>
              <a:off x="6768315" y="3104195"/>
              <a:ext cx="467493" cy="30306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0" name="Rectangle 89" title="Rectangle around Bob's shares">
              <a:extLst>
                <a:ext uri="{FF2B5EF4-FFF2-40B4-BE49-F238E27FC236}">
                  <a16:creationId xmlns:a16="http://schemas.microsoft.com/office/drawing/2014/main" id="{0AAD483B-1FCF-5C4F-A5A5-0E0047C141DA}"/>
                </a:ext>
                <a:ext uri="{C183D7F6-B498-43B3-948B-1728B52AA6E4}">
                  <adec:decorative xmlns:adec="http://schemas.microsoft.com/office/drawing/2017/decorative" xmlns="" val="1"/>
                </a:ext>
              </a:extLst>
            </p:cNvPr>
            <p:cNvSpPr/>
            <p:nvPr/>
          </p:nvSpPr>
          <p:spPr>
            <a:xfrm rot="5400000">
              <a:off x="6190896" y="2197909"/>
              <a:ext cx="467493" cy="40204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71" name="Content Placeholder 2">
            <a:extLst>
              <a:ext uri="{FF2B5EF4-FFF2-40B4-BE49-F238E27FC236}">
                <a16:creationId xmlns:a16="http://schemas.microsoft.com/office/drawing/2014/main" id="{ADD3D0E8-D8E4-2845-A4A2-6929F2E0648A}"/>
              </a:ext>
            </a:extLst>
          </p:cNvPr>
          <p:cNvSpPr txBox="1">
            <a:spLocks/>
          </p:cNvSpPr>
          <p:nvPr/>
        </p:nvSpPr>
        <p:spPr>
          <a:xfrm>
            <a:off x="8902385" y="5541818"/>
            <a:ext cx="3154680" cy="699654"/>
          </a:xfrm>
          <a:prstGeom prst="rect">
            <a:avLst/>
          </a:prstGeom>
          <a:solidFill>
            <a:schemeClr val="accent1">
              <a:lumMod val="40000"/>
              <a:lumOff val="60000"/>
            </a:schemeClr>
          </a:solidFill>
          <a:ln w="12700">
            <a:solidFill>
              <a:schemeClr val="tx1"/>
            </a:solidFill>
          </a:ln>
        </p:spPr>
        <p:txBody>
          <a:bodyPr lIns="182880" anchor="ctr" anchorCtr="0"/>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spcBef>
                <a:spcPts val="600"/>
              </a:spcBef>
              <a:buFont typeface="Arial" pitchFamily="34" charset="0"/>
              <a:buNone/>
            </a:pPr>
            <a:r>
              <a:rPr lang="en-US" sz="1600" kern="0" dirty="0">
                <a:solidFill>
                  <a:schemeClr val="tx1"/>
                </a:solidFill>
                <a:cs typeface="Arial"/>
              </a:rPr>
              <a:t>No one learns anything beyond result of computation</a:t>
            </a:r>
          </a:p>
        </p:txBody>
      </p:sp>
    </p:spTree>
    <p:extLst>
      <p:ext uri="{BB962C8B-B14F-4D97-AF65-F5344CB8AC3E}">
        <p14:creationId xmlns:p14="http://schemas.microsoft.com/office/powerpoint/2010/main" val="37191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3710" y="101601"/>
            <a:ext cx="9681406" cy="816989"/>
          </a:xfrm>
        </p:spPr>
        <p:txBody>
          <a:bodyPr/>
          <a:lstStyle/>
          <a:p>
            <a:r>
              <a:rPr lang="en-US" dirty="0">
                <a:latin typeface="+mj-lt"/>
              </a:rPr>
              <a:t>MPC for Any Function</a:t>
            </a:r>
            <a:endParaRPr lang="en-US" dirty="0">
              <a:solidFill>
                <a:srgbClr val="FF0000"/>
              </a:solidFill>
              <a:latin typeface="+mj-lt"/>
            </a:endParaRPr>
          </a:p>
        </p:txBody>
      </p:sp>
      <p:grpSp>
        <p:nvGrpSpPr>
          <p:cNvPr id="4" name="Group 3">
            <a:extLst>
              <a:ext uri="{FF2B5EF4-FFF2-40B4-BE49-F238E27FC236}">
                <a16:creationId xmlns:a16="http://schemas.microsoft.com/office/drawing/2014/main" id="{FFD7D230-5B03-0644-9B47-B5CBE7C67008}"/>
              </a:ext>
            </a:extLst>
          </p:cNvPr>
          <p:cNvGrpSpPr/>
          <p:nvPr/>
        </p:nvGrpSpPr>
        <p:grpSpPr>
          <a:xfrm>
            <a:off x="346868" y="1077181"/>
            <a:ext cx="5394960" cy="4564767"/>
            <a:chOff x="346868" y="1077181"/>
            <a:chExt cx="5394960" cy="4564767"/>
          </a:xfrm>
        </p:grpSpPr>
        <p:sp>
          <p:nvSpPr>
            <p:cNvPr id="224" name="TextBox 223"/>
            <p:cNvSpPr txBox="1"/>
            <p:nvPr/>
          </p:nvSpPr>
          <p:spPr>
            <a:xfrm>
              <a:off x="346868" y="1077181"/>
              <a:ext cx="5394960" cy="3847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1" dirty="0">
                  <a:solidFill>
                    <a:srgbClr val="000000"/>
                  </a:solidFill>
                  <a:latin typeface="Arial"/>
                </a:rPr>
                <a:t>MPC for Arithmetic Computation</a:t>
              </a:r>
              <a:endParaRPr kumimoji="0" lang="en-US" sz="1900" b="1" i="0" u="none" strike="noStrike" kern="1200" cap="none" spc="0" normalizeH="0" baseline="30000" noProof="0" dirty="0">
                <a:ln>
                  <a:noFill/>
                </a:ln>
                <a:solidFill>
                  <a:srgbClr val="000000"/>
                </a:solidFill>
                <a:effectLst/>
                <a:uLnTx/>
                <a:uFillTx/>
                <a:latin typeface="Arial"/>
              </a:endParaRPr>
            </a:p>
          </p:txBody>
        </p:sp>
        <p:sp>
          <p:nvSpPr>
            <p:cNvPr id="54" name="TextBox 53"/>
            <p:cNvSpPr txBox="1"/>
            <p:nvPr/>
          </p:nvSpPr>
          <p:spPr>
            <a:xfrm>
              <a:off x="346868" y="4349286"/>
              <a:ext cx="5394960" cy="1292662"/>
            </a:xfrm>
            <a:prstGeom prst="rect">
              <a:avLst/>
            </a:prstGeom>
            <a:noFill/>
          </p:spPr>
          <p:txBody>
            <a:bodyPr wrap="none" rtlCol="0">
              <a:noAutofit/>
            </a:bodyPr>
            <a:lstStyle/>
            <a:p>
              <a:pPr algn="ctr" eaLnBrk="1" fontAlgn="auto" hangingPunct="1">
                <a:spcBef>
                  <a:spcPts val="0"/>
                </a:spcBef>
                <a:spcAft>
                  <a:spcPts val="400"/>
                </a:spcAft>
                <a:defRPr/>
              </a:pPr>
              <a:r>
                <a:rPr kumimoji="0" lang="en-US" b="1" i="0" u="none" strike="noStrike" kern="1200" cap="none" spc="0" normalizeH="0" baseline="0" noProof="0" dirty="0">
                  <a:ln>
                    <a:noFill/>
                  </a:ln>
                  <a:solidFill>
                    <a:srgbClr val="000000"/>
                  </a:solidFill>
                  <a:effectLst/>
                  <a:uLnTx/>
                  <a:uFillTx/>
                  <a:latin typeface="Arial"/>
                </a:rPr>
                <a:t>MPC for add,</a:t>
              </a:r>
              <a:r>
                <a:rPr kumimoji="0" lang="en-US" b="1" i="0" u="none" strike="noStrike" kern="1200" cap="none" spc="0" normalizeH="0" noProof="0" dirty="0">
                  <a:ln>
                    <a:noFill/>
                  </a:ln>
                  <a:solidFill>
                    <a:srgbClr val="000000"/>
                  </a:solidFill>
                  <a:effectLst/>
                  <a:uLnTx/>
                  <a:uFillTx/>
                  <a:latin typeface="Arial"/>
                </a:rPr>
                <a:t> multiply primitives over integers</a:t>
              </a:r>
              <a:br>
                <a:rPr kumimoji="0" lang="en-US" b="1" i="0" u="none" strike="noStrike" kern="1200" cap="none" spc="0" normalizeH="0" noProof="0" dirty="0">
                  <a:ln>
                    <a:noFill/>
                  </a:ln>
                  <a:solidFill>
                    <a:srgbClr val="000000"/>
                  </a:solidFill>
                  <a:effectLst/>
                  <a:uLnTx/>
                  <a:uFillTx/>
                  <a:latin typeface="Arial"/>
                </a:rPr>
              </a:br>
              <a:r>
                <a:rPr kumimoji="0" lang="en-US" b="1" i="0" u="none" strike="noStrike" kern="1200" cap="none" spc="0" normalizeH="0" noProof="0" dirty="0">
                  <a:ln>
                    <a:noFill/>
                  </a:ln>
                  <a:solidFill>
                    <a:srgbClr val="000000"/>
                  </a:solidFill>
                  <a:effectLst/>
                  <a:uLnTx/>
                  <a:uFillTx/>
                  <a:latin typeface="Arial"/>
                </a:rPr>
                <a:t>can securely compute any function!</a:t>
              </a:r>
              <a:endParaRPr kumimoji="0" lang="en-US" b="1" i="0" u="none" strike="noStrike" kern="1200" cap="none" spc="0" normalizeH="0" baseline="0" noProof="0" dirty="0">
                <a:ln>
                  <a:noFill/>
                </a:ln>
                <a:solidFill>
                  <a:srgbClr val="000000"/>
                </a:solidFill>
                <a:effectLst/>
                <a:uLnTx/>
                <a:uFillTx/>
                <a:latin typeface="Arial"/>
              </a:endParaRPr>
            </a:p>
          </p:txBody>
        </p:sp>
        <p:grpSp>
          <p:nvGrpSpPr>
            <p:cNvPr id="11" name="Group 10">
              <a:extLst>
                <a:ext uri="{FF2B5EF4-FFF2-40B4-BE49-F238E27FC236}">
                  <a16:creationId xmlns:a16="http://schemas.microsoft.com/office/drawing/2014/main" id="{31F44A70-C454-6947-9024-D74CCBA91D7F}"/>
                </a:ext>
              </a:extLst>
            </p:cNvPr>
            <p:cNvGrpSpPr/>
            <p:nvPr/>
          </p:nvGrpSpPr>
          <p:grpSpPr>
            <a:xfrm>
              <a:off x="926446" y="1735998"/>
              <a:ext cx="4235804" cy="2201683"/>
              <a:chOff x="1087897" y="1388184"/>
              <a:chExt cx="3363976" cy="1748525"/>
            </a:xfrm>
          </p:grpSpPr>
          <p:sp>
            <p:nvSpPr>
              <p:cNvPr id="12" name="Oval 11">
                <a:extLst>
                  <a:ext uri="{FF2B5EF4-FFF2-40B4-BE49-F238E27FC236}">
                    <a16:creationId xmlns:a16="http://schemas.microsoft.com/office/drawing/2014/main" id="{06406310-23F4-EB42-8189-FE2B68E32ECA}"/>
                  </a:ext>
                </a:extLst>
              </p:cNvPr>
              <p:cNvSpPr/>
              <p:nvPr/>
            </p:nvSpPr>
            <p:spPr>
              <a:xfrm>
                <a:off x="2034373" y="2378645"/>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3389522C-A711-544E-A258-B25B86E5DD6B}"/>
                  </a:ext>
                </a:extLst>
              </p:cNvPr>
              <p:cNvSpPr/>
              <p:nvPr/>
            </p:nvSpPr>
            <p:spPr>
              <a:xfrm>
                <a:off x="2034373" y="1689048"/>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40CA52B8-4373-E645-94CF-54A0A59547A4}"/>
                  </a:ext>
                </a:extLst>
              </p:cNvPr>
              <p:cNvSpPr/>
              <p:nvPr/>
            </p:nvSpPr>
            <p:spPr>
              <a:xfrm>
                <a:off x="3090944" y="2033846"/>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0AF29C0-236D-1546-A7B3-9208FA33CC62}"/>
                  </a:ext>
                </a:extLst>
              </p:cNvPr>
              <p:cNvSpPr txBox="1"/>
              <p:nvPr/>
            </p:nvSpPr>
            <p:spPr>
              <a:xfrm>
                <a:off x="1107134" y="1388184"/>
                <a:ext cx="325731" cy="369332"/>
              </a:xfrm>
              <a:prstGeom prst="rect">
                <a:avLst/>
              </a:prstGeom>
              <a:noFill/>
            </p:spPr>
            <p:txBody>
              <a:bodyPr wrap="none" rtlCol="0">
                <a:spAutoFit/>
              </a:bodyPr>
              <a:lstStyle/>
              <a:p>
                <a:pPr algn="ctr"/>
                <a:r>
                  <a:rPr lang="en-US" b="1" dirty="0"/>
                  <a:t>u</a:t>
                </a:r>
              </a:p>
            </p:txBody>
          </p:sp>
          <p:sp>
            <p:nvSpPr>
              <p:cNvPr id="16" name="TextBox 15">
                <a:extLst>
                  <a:ext uri="{FF2B5EF4-FFF2-40B4-BE49-F238E27FC236}">
                    <a16:creationId xmlns:a16="http://schemas.microsoft.com/office/drawing/2014/main" id="{7CB1D797-D50E-8B4E-B168-1C2B3A5D8CDA}"/>
                  </a:ext>
                </a:extLst>
              </p:cNvPr>
              <p:cNvSpPr txBox="1"/>
              <p:nvPr/>
            </p:nvSpPr>
            <p:spPr>
              <a:xfrm>
                <a:off x="1113546" y="2077781"/>
                <a:ext cx="312906" cy="369332"/>
              </a:xfrm>
              <a:prstGeom prst="rect">
                <a:avLst/>
              </a:prstGeom>
              <a:noFill/>
            </p:spPr>
            <p:txBody>
              <a:bodyPr wrap="none" rtlCol="0">
                <a:spAutoFit/>
              </a:bodyPr>
              <a:lstStyle/>
              <a:p>
                <a:pPr algn="ctr"/>
                <a:r>
                  <a:rPr lang="en-US" b="1" dirty="0"/>
                  <a:t>v</a:t>
                </a:r>
              </a:p>
            </p:txBody>
          </p:sp>
          <p:sp>
            <p:nvSpPr>
              <p:cNvPr id="17" name="TextBox 16">
                <a:extLst>
                  <a:ext uri="{FF2B5EF4-FFF2-40B4-BE49-F238E27FC236}">
                    <a16:creationId xmlns:a16="http://schemas.microsoft.com/office/drawing/2014/main" id="{0A719F95-6D82-A943-96D2-FA7F7291E0FE}"/>
                  </a:ext>
                </a:extLst>
              </p:cNvPr>
              <p:cNvSpPr txBox="1"/>
              <p:nvPr/>
            </p:nvSpPr>
            <p:spPr>
              <a:xfrm>
                <a:off x="1087897" y="2767377"/>
                <a:ext cx="364203" cy="369332"/>
              </a:xfrm>
              <a:prstGeom prst="rect">
                <a:avLst/>
              </a:prstGeom>
              <a:noFill/>
            </p:spPr>
            <p:txBody>
              <a:bodyPr wrap="none" rtlCol="0">
                <a:spAutoFit/>
              </a:bodyPr>
              <a:lstStyle/>
              <a:p>
                <a:pPr algn="ctr"/>
                <a:r>
                  <a:rPr lang="en-US" b="1" dirty="0"/>
                  <a:t>w</a:t>
                </a:r>
              </a:p>
            </p:txBody>
          </p:sp>
          <p:sp>
            <p:nvSpPr>
              <p:cNvPr id="18" name="TextBox 17">
                <a:extLst>
                  <a:ext uri="{FF2B5EF4-FFF2-40B4-BE49-F238E27FC236}">
                    <a16:creationId xmlns:a16="http://schemas.microsoft.com/office/drawing/2014/main" id="{70AC7A35-B632-C446-8506-71FA4D531CD3}"/>
                  </a:ext>
                </a:extLst>
              </p:cNvPr>
              <p:cNvSpPr txBox="1"/>
              <p:nvPr/>
            </p:nvSpPr>
            <p:spPr>
              <a:xfrm>
                <a:off x="4138967" y="2077780"/>
                <a:ext cx="312906" cy="369332"/>
              </a:xfrm>
              <a:prstGeom prst="rect">
                <a:avLst/>
              </a:prstGeom>
              <a:noFill/>
            </p:spPr>
            <p:txBody>
              <a:bodyPr wrap="none" rtlCol="0">
                <a:spAutoFit/>
              </a:bodyPr>
              <a:lstStyle/>
              <a:p>
                <a:pPr algn="ctr"/>
                <a:r>
                  <a:rPr lang="en-US" b="1" dirty="0"/>
                  <a:t>y</a:t>
                </a:r>
              </a:p>
            </p:txBody>
          </p:sp>
          <p:cxnSp>
            <p:nvCxnSpPr>
              <p:cNvPr id="19" name="Straight Arrow Connector 18" descr="Arrow, pointing right">
                <a:extLst>
                  <a:ext uri="{FF2B5EF4-FFF2-40B4-BE49-F238E27FC236}">
                    <a16:creationId xmlns:a16="http://schemas.microsoft.com/office/drawing/2014/main" id="{258CA98E-BCD1-A645-952C-BCDBC6A87635}"/>
                  </a:ext>
                </a:extLst>
              </p:cNvPr>
              <p:cNvCxnSpPr>
                <a:cxnSpLocks/>
                <a:stCxn id="14" idx="6"/>
                <a:endCxn id="18" idx="1"/>
              </p:cNvCxnSpPr>
              <p:nvPr/>
            </p:nvCxnSpPr>
            <p:spPr>
              <a:xfrm flipV="1">
                <a:off x="3548145" y="2262446"/>
                <a:ext cx="590822"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descr="Arrow, pointing right">
                <a:extLst>
                  <a:ext uri="{FF2B5EF4-FFF2-40B4-BE49-F238E27FC236}">
                    <a16:creationId xmlns:a16="http://schemas.microsoft.com/office/drawing/2014/main" id="{91A05D49-1007-6E45-B0D4-40CE10FE5713}"/>
                  </a:ext>
                </a:extLst>
              </p:cNvPr>
              <p:cNvCxnSpPr>
                <a:cxnSpLocks/>
                <a:stCxn id="16" idx="3"/>
                <a:endCxn id="13" idx="2"/>
              </p:cNvCxnSpPr>
              <p:nvPr/>
            </p:nvCxnSpPr>
            <p:spPr>
              <a:xfrm flipV="1">
                <a:off x="1426452" y="1917649"/>
                <a:ext cx="607921" cy="3447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descr="Arrow, pointing right">
                <a:extLst>
                  <a:ext uri="{FF2B5EF4-FFF2-40B4-BE49-F238E27FC236}">
                    <a16:creationId xmlns:a16="http://schemas.microsoft.com/office/drawing/2014/main" id="{60796202-3A3C-6E45-90F2-96DAB0679392}"/>
                  </a:ext>
                </a:extLst>
              </p:cNvPr>
              <p:cNvCxnSpPr>
                <a:cxnSpLocks/>
                <a:stCxn id="15" idx="3"/>
                <a:endCxn id="13" idx="2"/>
              </p:cNvCxnSpPr>
              <p:nvPr/>
            </p:nvCxnSpPr>
            <p:spPr>
              <a:xfrm>
                <a:off x="1432865" y="1572850"/>
                <a:ext cx="601508"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descr="Arrow, pointing right">
                <a:extLst>
                  <a:ext uri="{FF2B5EF4-FFF2-40B4-BE49-F238E27FC236}">
                    <a16:creationId xmlns:a16="http://schemas.microsoft.com/office/drawing/2014/main" id="{58A247EE-EC3F-C240-BAA8-CDCBFA28BF1F}"/>
                  </a:ext>
                </a:extLst>
              </p:cNvPr>
              <p:cNvCxnSpPr>
                <a:cxnSpLocks/>
                <a:stCxn id="16" idx="3"/>
                <a:endCxn id="12" idx="2"/>
              </p:cNvCxnSpPr>
              <p:nvPr/>
            </p:nvCxnSpPr>
            <p:spPr>
              <a:xfrm>
                <a:off x="1426452" y="2262447"/>
                <a:ext cx="607921"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E18932C9-A574-9E41-9A40-7EF9ECCAA144}"/>
                  </a:ext>
                </a:extLst>
              </p:cNvPr>
              <p:cNvCxnSpPr>
                <a:cxnSpLocks/>
                <a:stCxn id="17" idx="3"/>
                <a:endCxn id="12" idx="2"/>
              </p:cNvCxnSpPr>
              <p:nvPr/>
            </p:nvCxnSpPr>
            <p:spPr>
              <a:xfrm flipV="1">
                <a:off x="1452100" y="2607246"/>
                <a:ext cx="582273" cy="3447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descr="Arrow, pointing right">
                <a:extLst>
                  <a:ext uri="{FF2B5EF4-FFF2-40B4-BE49-F238E27FC236}">
                    <a16:creationId xmlns:a16="http://schemas.microsoft.com/office/drawing/2014/main" id="{76E8AEC1-C84A-8A4A-8A5D-F1217EB01707}"/>
                  </a:ext>
                </a:extLst>
              </p:cNvPr>
              <p:cNvCxnSpPr>
                <a:cxnSpLocks/>
                <a:stCxn id="13" idx="6"/>
                <a:endCxn id="14" idx="2"/>
              </p:cNvCxnSpPr>
              <p:nvPr/>
            </p:nvCxnSpPr>
            <p:spPr>
              <a:xfrm>
                <a:off x="2491573" y="1917649"/>
                <a:ext cx="599371" cy="3447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descr="Arrow, pointing right">
                <a:extLst>
                  <a:ext uri="{FF2B5EF4-FFF2-40B4-BE49-F238E27FC236}">
                    <a16:creationId xmlns:a16="http://schemas.microsoft.com/office/drawing/2014/main" id="{0CA97286-E90A-1A48-808F-B416C39929D3}"/>
                  </a:ext>
                </a:extLst>
              </p:cNvPr>
              <p:cNvCxnSpPr>
                <a:cxnSpLocks/>
                <a:stCxn id="12" idx="6"/>
                <a:endCxn id="14" idx="2"/>
              </p:cNvCxnSpPr>
              <p:nvPr/>
            </p:nvCxnSpPr>
            <p:spPr>
              <a:xfrm flipV="1">
                <a:off x="2491573" y="2262447"/>
                <a:ext cx="599371"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cxnSp>
        <p:nvCxnSpPr>
          <p:cNvPr id="161" name="Straight Connector 160"/>
          <p:cNvCxnSpPr/>
          <p:nvPr/>
        </p:nvCxnSpPr>
        <p:spPr>
          <a:xfrm>
            <a:off x="6094412" y="1039504"/>
            <a:ext cx="2" cy="4389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044E40B-3441-664B-B61C-2A2953E42645}"/>
              </a:ext>
            </a:extLst>
          </p:cNvPr>
          <p:cNvGrpSpPr/>
          <p:nvPr/>
        </p:nvGrpSpPr>
        <p:grpSpPr>
          <a:xfrm>
            <a:off x="6439822" y="1077181"/>
            <a:ext cx="5394960" cy="4564767"/>
            <a:chOff x="6439822" y="1077181"/>
            <a:chExt cx="5394960" cy="4564767"/>
          </a:xfrm>
        </p:grpSpPr>
        <p:sp>
          <p:nvSpPr>
            <p:cNvPr id="5" name="TextBox 4"/>
            <p:cNvSpPr txBox="1"/>
            <p:nvPr/>
          </p:nvSpPr>
          <p:spPr>
            <a:xfrm>
              <a:off x="6439822" y="1077181"/>
              <a:ext cx="5394960" cy="3847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000000"/>
                  </a:solidFill>
                  <a:effectLst/>
                  <a:uLnTx/>
                  <a:uFillTx/>
                  <a:latin typeface="Arial"/>
                  <a:ea typeface="+mn-ea"/>
                  <a:cs typeface="+mn-cs"/>
                </a:rPr>
                <a:t>MPC for Boolean Computation</a:t>
              </a:r>
              <a:endParaRPr kumimoji="0" lang="en-US" sz="1900" b="1" i="0" u="none" strike="noStrike" kern="1200" cap="none" spc="0" normalizeH="0" baseline="30000" noProof="0" dirty="0">
                <a:ln>
                  <a:noFill/>
                </a:ln>
                <a:solidFill>
                  <a:srgbClr val="000000"/>
                </a:solidFill>
                <a:effectLst/>
                <a:uLnTx/>
                <a:uFillTx/>
                <a:latin typeface="Arial"/>
                <a:ea typeface="+mn-ea"/>
                <a:cs typeface="+mn-cs"/>
              </a:endParaRPr>
            </a:p>
          </p:txBody>
        </p:sp>
        <p:sp>
          <p:nvSpPr>
            <p:cNvPr id="58" name="TextBox 57"/>
            <p:cNvSpPr txBox="1"/>
            <p:nvPr/>
          </p:nvSpPr>
          <p:spPr>
            <a:xfrm>
              <a:off x="6439822" y="4349286"/>
              <a:ext cx="5394960" cy="1292662"/>
            </a:xfrm>
            <a:prstGeom prst="rect">
              <a:avLst/>
            </a:prstGeom>
            <a:noFill/>
          </p:spPr>
          <p:txBody>
            <a:bodyPr wrap="none" rtlCol="0">
              <a:noAutofit/>
            </a:bodyPr>
            <a:lstStyle/>
            <a:p>
              <a:pPr algn="ctr" eaLnBrk="1" fontAlgn="auto" hangingPunct="1">
                <a:spcBef>
                  <a:spcPts val="0"/>
                </a:spcBef>
                <a:spcAft>
                  <a:spcPts val="400"/>
                </a:spcAft>
                <a:defRPr/>
              </a:pPr>
              <a:r>
                <a:rPr kumimoji="0" lang="en-US" b="1" i="0" u="none" strike="noStrike" kern="1200" cap="none" spc="0" normalizeH="0" baseline="0" noProof="0" dirty="0">
                  <a:ln>
                    <a:noFill/>
                  </a:ln>
                  <a:solidFill>
                    <a:srgbClr val="000000"/>
                  </a:solidFill>
                  <a:effectLst/>
                  <a:uLnTx/>
                  <a:uFillTx/>
                  <a:latin typeface="Arial"/>
                </a:rPr>
                <a:t>MPC for XOR, AND primitives over bits </a:t>
              </a:r>
              <a:br>
                <a:rPr kumimoji="0" lang="en-US" b="1" i="0" u="none" strike="noStrike" kern="1200" cap="none" spc="0" normalizeH="0" baseline="0" noProof="0" dirty="0">
                  <a:ln>
                    <a:noFill/>
                  </a:ln>
                  <a:solidFill>
                    <a:srgbClr val="000000"/>
                  </a:solidFill>
                  <a:effectLst/>
                  <a:uLnTx/>
                  <a:uFillTx/>
                  <a:latin typeface="Arial"/>
                </a:rPr>
              </a:br>
              <a:r>
                <a:rPr kumimoji="0" lang="en-US" b="1" i="0" u="none" strike="noStrike" kern="1200" cap="none" spc="0" normalizeH="0" baseline="0" noProof="0" dirty="0">
                  <a:ln>
                    <a:noFill/>
                  </a:ln>
                  <a:solidFill>
                    <a:srgbClr val="000000"/>
                  </a:solidFill>
                  <a:effectLst/>
                  <a:uLnTx/>
                  <a:uFillTx/>
                  <a:latin typeface="Arial"/>
                </a:rPr>
                <a:t>can securely compute any function!</a:t>
              </a:r>
              <a:endParaRPr lang="en-US" b="1" dirty="0">
                <a:solidFill>
                  <a:srgbClr val="000000"/>
                </a:solidFill>
                <a:latin typeface="Arial"/>
              </a:endParaRPr>
            </a:p>
          </p:txBody>
        </p:sp>
        <p:pic>
          <p:nvPicPr>
            <p:cNvPr id="2" name="Picture 1" descr="&#10;" title="Boolean circui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5662" y="1897186"/>
              <a:ext cx="3383280" cy="1879307"/>
            </a:xfrm>
            <a:prstGeom prst="rect">
              <a:avLst/>
            </a:prstGeom>
          </p:spPr>
        </p:pic>
      </p:grpSp>
      <p:sp>
        <p:nvSpPr>
          <p:cNvPr id="57" name="Rectangle 56"/>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rgbClr val="000000"/>
                </a:solidFill>
                <a:latin typeface="Arial"/>
              </a:rPr>
              <a:t>MPC can securely compute any function using arithmetic or Boolean primitives</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358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Privacy-Preserving Collaboration</a:t>
            </a:r>
          </a:p>
        </p:txBody>
      </p:sp>
      <p:grpSp>
        <p:nvGrpSpPr>
          <p:cNvPr id="4" name="Group 3"/>
          <p:cNvGrpSpPr/>
          <p:nvPr/>
        </p:nvGrpSpPr>
        <p:grpSpPr>
          <a:xfrm>
            <a:off x="405619" y="2052829"/>
            <a:ext cx="3474720" cy="2979523"/>
            <a:chOff x="337383" y="2052829"/>
            <a:chExt cx="3474720" cy="2979523"/>
          </a:xfrm>
        </p:grpSpPr>
        <p:pic>
          <p:nvPicPr>
            <p:cNvPr id="8" name="Picture 7" title="Raised hands"/>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7383" y="2052829"/>
              <a:ext cx="3474720" cy="2316877"/>
            </a:xfrm>
            <a:prstGeom prst="rect">
              <a:avLst/>
            </a:prstGeom>
            <a:ln/>
          </p:spPr>
          <p:style>
            <a:lnRef idx="1">
              <a:schemeClr val="dk1"/>
            </a:lnRef>
            <a:fillRef idx="2">
              <a:schemeClr val="dk1"/>
            </a:fillRef>
            <a:effectRef idx="1">
              <a:schemeClr val="dk1"/>
            </a:effectRef>
            <a:fontRef idx="minor">
              <a:schemeClr val="dk1"/>
            </a:fontRef>
          </p:style>
        </p:pic>
        <p:sp>
          <p:nvSpPr>
            <p:cNvPr id="30" name="TextBox 29"/>
            <p:cNvSpPr txBox="1"/>
            <p:nvPr/>
          </p:nvSpPr>
          <p:spPr>
            <a:xfrm>
              <a:off x="337383" y="4663020"/>
              <a:ext cx="3474720" cy="369332"/>
            </a:xfrm>
            <a:prstGeom prst="rect">
              <a:avLst/>
            </a:prstGeom>
            <a:noFill/>
          </p:spPr>
          <p:txBody>
            <a:bodyPr wrap="square" rtlCol="0">
              <a:spAutoFit/>
            </a:bodyPr>
            <a:lstStyle/>
            <a:p>
              <a:pPr algn="ctr"/>
              <a:r>
                <a:rPr lang="en-US" b="1" dirty="0"/>
                <a:t>Social Good</a:t>
              </a:r>
            </a:p>
          </p:txBody>
        </p:sp>
      </p:grpSp>
      <p:grpSp>
        <p:nvGrpSpPr>
          <p:cNvPr id="5" name="Group 4"/>
          <p:cNvGrpSpPr/>
          <p:nvPr/>
        </p:nvGrpSpPr>
        <p:grpSpPr>
          <a:xfrm>
            <a:off x="4355477" y="2052828"/>
            <a:ext cx="3477871" cy="2979524"/>
            <a:chOff x="4353902" y="2052828"/>
            <a:chExt cx="3477871" cy="2979524"/>
          </a:xfrm>
        </p:grpSpPr>
        <p:pic>
          <p:nvPicPr>
            <p:cNvPr id="9" name="Picture 8" title="Commercial building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7053" y="2052828"/>
              <a:ext cx="3474720" cy="2315576"/>
            </a:xfrm>
            <a:prstGeom prst="rect">
              <a:avLst/>
            </a:prstGeom>
            <a:ln/>
          </p:spPr>
          <p:style>
            <a:lnRef idx="1">
              <a:schemeClr val="dk1"/>
            </a:lnRef>
            <a:fillRef idx="2">
              <a:schemeClr val="dk1"/>
            </a:fillRef>
            <a:effectRef idx="1">
              <a:schemeClr val="dk1"/>
            </a:effectRef>
            <a:fontRef idx="minor">
              <a:schemeClr val="dk1"/>
            </a:fontRef>
          </p:style>
        </p:pic>
        <p:sp>
          <p:nvSpPr>
            <p:cNvPr id="31" name="TextBox 30"/>
            <p:cNvSpPr txBox="1"/>
            <p:nvPr/>
          </p:nvSpPr>
          <p:spPr>
            <a:xfrm>
              <a:off x="4353902" y="4663020"/>
              <a:ext cx="3474720" cy="369332"/>
            </a:xfrm>
            <a:prstGeom prst="rect">
              <a:avLst/>
            </a:prstGeom>
            <a:noFill/>
          </p:spPr>
          <p:txBody>
            <a:bodyPr wrap="square" rtlCol="0">
              <a:spAutoFit/>
            </a:bodyPr>
            <a:lstStyle/>
            <a:p>
              <a:pPr algn="ctr"/>
              <a:r>
                <a:rPr lang="en-US" b="1" dirty="0"/>
                <a:t>Commercial Value</a:t>
              </a:r>
            </a:p>
          </p:txBody>
        </p:sp>
      </p:grpSp>
      <p:grpSp>
        <p:nvGrpSpPr>
          <p:cNvPr id="7" name="Group 6"/>
          <p:cNvGrpSpPr/>
          <p:nvPr/>
        </p:nvGrpSpPr>
        <p:grpSpPr>
          <a:xfrm>
            <a:off x="8294837" y="2052828"/>
            <a:ext cx="3474720" cy="2979524"/>
            <a:chOff x="8281189" y="2052828"/>
            <a:chExt cx="3474720" cy="2979524"/>
          </a:xfrm>
        </p:grpSpPr>
        <p:pic>
          <p:nvPicPr>
            <p:cNvPr id="11" name="Picture 2" title="Flags of various countries">
              <a:extLst>
                <a:ext uri="{FF2B5EF4-FFF2-40B4-BE49-F238E27FC236}">
                  <a16:creationId xmlns:a16="http://schemas.microsoft.com/office/drawing/2014/main" id="{DB66340D-A753-1344-918A-1EFE5AFD843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r="-364"/>
            <a:stretch/>
          </p:blipFill>
          <p:spPr bwMode="auto">
            <a:xfrm>
              <a:off x="8281189" y="2052828"/>
              <a:ext cx="3474720" cy="2315576"/>
            </a:xfrm>
            <a:prstGeom prst="rect">
              <a:avLst/>
            </a:prstGeom>
          </p:spPr>
          <p:style>
            <a:lnRef idx="1">
              <a:schemeClr val="dk1"/>
            </a:lnRef>
            <a:fillRef idx="2">
              <a:schemeClr val="dk1"/>
            </a:fillRef>
            <a:effectRef idx="1">
              <a:schemeClr val="dk1"/>
            </a:effectRef>
            <a:fontRef idx="minor">
              <a:schemeClr val="dk1"/>
            </a:fontRef>
          </p:style>
        </p:pic>
        <p:sp>
          <p:nvSpPr>
            <p:cNvPr id="32" name="TextBox 31"/>
            <p:cNvSpPr txBox="1"/>
            <p:nvPr/>
          </p:nvSpPr>
          <p:spPr>
            <a:xfrm>
              <a:off x="8281190" y="4663020"/>
              <a:ext cx="3474719" cy="369332"/>
            </a:xfrm>
            <a:prstGeom prst="rect">
              <a:avLst/>
            </a:prstGeom>
            <a:noFill/>
          </p:spPr>
          <p:txBody>
            <a:bodyPr wrap="square" rtlCol="0">
              <a:spAutoFit/>
            </a:bodyPr>
            <a:lstStyle/>
            <a:p>
              <a:pPr algn="ctr"/>
              <a:r>
                <a:rPr lang="en-US" b="1" dirty="0"/>
                <a:t>National Security</a:t>
              </a:r>
            </a:p>
          </p:txBody>
        </p:sp>
      </p:grpSp>
    </p:spTree>
    <p:extLst>
      <p:ext uri="{BB962C8B-B14F-4D97-AF65-F5344CB8AC3E}">
        <p14:creationId xmlns:p14="http://schemas.microsoft.com/office/powerpoint/2010/main" val="3696929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6" name="Right Arrow 5" title="Arrow pointing to Lincoln MPC Framework">
            <a:extLst>
              <a:ext uri="{FF2B5EF4-FFF2-40B4-BE49-F238E27FC236}">
                <a16:creationId xmlns:a16="http://schemas.microsoft.com/office/drawing/2014/main" id="{15B8B23C-ABA5-9C48-B999-DDE531621E8B}"/>
              </a:ext>
            </a:extLst>
          </p:cNvPr>
          <p:cNvSpPr/>
          <p:nvPr/>
        </p:nvSpPr>
        <p:spPr bwMode="auto">
          <a:xfrm>
            <a:off x="2892757" y="2920996"/>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16324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53710" y="101601"/>
            <a:ext cx="9681406" cy="816989"/>
          </a:xfrm>
        </p:spPr>
        <p:txBody>
          <a:bodyPr/>
          <a:lstStyle/>
          <a:p>
            <a:r>
              <a:rPr lang="en-US" dirty="0"/>
              <a:t>Challenges of Building Complex MPC Functionalities</a:t>
            </a:r>
          </a:p>
        </p:txBody>
      </p:sp>
      <p:grpSp>
        <p:nvGrpSpPr>
          <p:cNvPr id="3" name="Group 2"/>
          <p:cNvGrpSpPr/>
          <p:nvPr/>
        </p:nvGrpSpPr>
        <p:grpSpPr>
          <a:xfrm>
            <a:off x="3840188" y="1133725"/>
            <a:ext cx="4508447" cy="4249583"/>
            <a:chOff x="3840188" y="1133725"/>
            <a:chExt cx="4508447" cy="4249583"/>
          </a:xfrm>
        </p:grpSpPr>
        <p:sp>
          <p:nvSpPr>
            <p:cNvPr id="10" name="Cube 9" title="MPC primitives">
              <a:extLst>
                <a:ext uri="{FF2B5EF4-FFF2-40B4-BE49-F238E27FC236}">
                  <a16:creationId xmlns:a16="http://schemas.microsoft.com/office/drawing/2014/main" id="{31102CF9-A2DE-9E4B-9D16-8198C942718C}"/>
                </a:ext>
              </a:extLst>
            </p:cNvPr>
            <p:cNvSpPr/>
            <p:nvPr/>
          </p:nvSpPr>
          <p:spPr>
            <a:xfrm>
              <a:off x="3840188"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9" name="Oval 8" title="Question mark">
              <a:extLst>
                <a:ext uri="{FF2B5EF4-FFF2-40B4-BE49-F238E27FC236}">
                  <a16:creationId xmlns:a16="http://schemas.microsoft.com/office/drawing/2014/main" id="{EC24ECFA-3482-EA4A-ADFD-C180EFE1AD92}"/>
                </a:ext>
              </a:extLst>
            </p:cNvPr>
            <p:cNvSpPr>
              <a:spLocks noChangeAspect="1"/>
            </p:cNvSpPr>
            <p:nvPr/>
          </p:nvSpPr>
          <p:spPr bwMode="auto">
            <a:xfrm>
              <a:off x="5477191" y="2641296"/>
              <a:ext cx="1234440" cy="1234440"/>
            </a:xfrm>
            <a:prstGeom prst="ellipse">
              <a:avLst/>
            </a:prstGeom>
            <a:solidFill>
              <a:srgbClr val="C0000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lvl="0" algn="ctr" eaLnBrk="1" fontAlgn="auto" hangingPunct="1">
                <a:spcBef>
                  <a:spcPts val="600"/>
                </a:spcBef>
                <a:spcAft>
                  <a:spcPts val="0"/>
                </a:spcAft>
                <a:defRPr/>
              </a:pPr>
              <a:r>
                <a:rPr lang="en-US" sz="7200" b="1" dirty="0">
                  <a:solidFill>
                    <a:schemeClr val="bg1"/>
                  </a:solidFill>
                  <a:cs typeface="Arial"/>
                </a:rPr>
                <a:t>?</a:t>
              </a:r>
            </a:p>
          </p:txBody>
        </p:sp>
        <p:sp>
          <p:nvSpPr>
            <p:cNvPr id="11" name="Cube 10" title="MPC functionalities">
              <a:extLst>
                <a:ext uri="{FF2B5EF4-FFF2-40B4-BE49-F238E27FC236}">
                  <a16:creationId xmlns:a16="http://schemas.microsoft.com/office/drawing/2014/main" id="{EE6D9D20-297B-764D-A5F0-40CE11A6BD41}"/>
                </a:ext>
              </a:extLst>
            </p:cNvPr>
            <p:cNvSpPr/>
            <p:nvPr/>
          </p:nvSpPr>
          <p:spPr>
            <a:xfrm>
              <a:off x="3840188"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cxnSp>
          <p:nvCxnSpPr>
            <p:cNvPr id="22" name="Straight Arrow Connector 21" title="Arrow from MPC primitives to question mark"/>
            <p:cNvCxnSpPr/>
            <p:nvPr/>
          </p:nvCxnSpPr>
          <p:spPr bwMode="auto">
            <a:xfrm flipV="1">
              <a:off x="6094411" y="3882805"/>
              <a:ext cx="0" cy="448056"/>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7" name="Straight Arrow Connector 16" title="Arrow from question mark to MPC functionalities"/>
            <p:cNvCxnSpPr/>
            <p:nvPr/>
          </p:nvCxnSpPr>
          <p:spPr bwMode="auto">
            <a:xfrm>
              <a:off x="6094411" y="2199670"/>
              <a:ext cx="0" cy="457200"/>
            </a:xfrm>
            <a:prstGeom prst="straightConnector1">
              <a:avLst/>
            </a:prstGeom>
            <a:solidFill>
              <a:schemeClr val="accent1"/>
            </a:solidFill>
            <a:ln w="28575" cap="flat" cmpd="sng" algn="ctr">
              <a:solidFill>
                <a:schemeClr val="tx1"/>
              </a:solidFill>
              <a:prstDash val="solid"/>
              <a:round/>
              <a:headEnd type="stealth" w="lg" len="lg"/>
              <a:tailEnd type="none" w="lg" len="lg"/>
            </a:ln>
            <a:effectLst/>
          </p:spPr>
        </p:cxnSp>
      </p:grpSp>
      <p:sp>
        <p:nvSpPr>
          <p:cNvPr id="12" name="TextBox 11"/>
          <p:cNvSpPr txBox="1"/>
          <p:nvPr/>
        </p:nvSpPr>
        <p:spPr>
          <a:xfrm>
            <a:off x="338264" y="5515278"/>
            <a:ext cx="11512296" cy="712378"/>
          </a:xfrm>
          <a:prstGeom prst="rect">
            <a:avLst/>
          </a:prstGeom>
          <a:solidFill>
            <a:schemeClr val="accent5"/>
          </a:solidFill>
          <a:ln>
            <a:solidFill>
              <a:srgbClr val="000000"/>
            </a:solidFill>
          </a:ln>
          <a:effectLst/>
        </p:spPr>
        <p:style>
          <a:lnRef idx="1">
            <a:schemeClr val="accent4"/>
          </a:lnRef>
          <a:fillRef idx="2">
            <a:schemeClr val="accent4"/>
          </a:fillRef>
          <a:effectRef idx="1">
            <a:schemeClr val="accent4"/>
          </a:effectRef>
          <a:fontRef idx="minor">
            <a:schemeClr val="dk1"/>
          </a:fontRef>
        </p:style>
        <p:txBody>
          <a:bodyPr wrap="square" lIns="121888" tIns="60944" rIns="121888" bIns="60944" rtlCol="0" anchor="ctr">
            <a:noAutofit/>
          </a:bodyPr>
          <a:lstStyle/>
          <a:p>
            <a:pPr algn="ctr"/>
            <a:r>
              <a:rPr lang="en-US" b="1" dirty="0">
                <a:solidFill>
                  <a:schemeClr val="tx1"/>
                </a:solidFill>
              </a:rPr>
              <a:t>Practical MPC development requires higher-level building blocks, </a:t>
            </a:r>
            <a:br>
              <a:rPr lang="en-US" b="1" dirty="0">
                <a:solidFill>
                  <a:schemeClr val="tx1"/>
                </a:solidFill>
              </a:rPr>
            </a:br>
            <a:r>
              <a:rPr lang="en-US" b="1" dirty="0">
                <a:solidFill>
                  <a:schemeClr val="tx1"/>
                </a:solidFill>
              </a:rPr>
              <a:t>data-oblivious algorithms, unique efficiency considerations</a:t>
            </a:r>
            <a:endParaRPr lang="en-US" sz="1800" b="1" dirty="0">
              <a:solidFill>
                <a:schemeClr val="tx1"/>
              </a:solidFill>
            </a:endParaRPr>
          </a:p>
        </p:txBody>
      </p:sp>
    </p:spTree>
    <p:extLst>
      <p:ext uri="{BB962C8B-B14F-4D97-AF65-F5344CB8AC3E}">
        <p14:creationId xmlns:p14="http://schemas.microsoft.com/office/powerpoint/2010/main" val="296500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Rapid Assembly of MPC Protocols (RAMP) Framework</a:t>
            </a:r>
          </a:p>
        </p:txBody>
      </p:sp>
      <p:pic>
        <p:nvPicPr>
          <p:cNvPr id="9" name="Picture 8"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3" name="Group 2">
            <a:extLst>
              <a:ext uri="{FF2B5EF4-FFF2-40B4-BE49-F238E27FC236}">
                <a16:creationId xmlns:a16="http://schemas.microsoft.com/office/drawing/2014/main" id="{8CFCD7F2-B669-DC42-B813-AD7A5420CE77}"/>
              </a:ext>
            </a:extLst>
          </p:cNvPr>
          <p:cNvGrpSpPr/>
          <p:nvPr/>
        </p:nvGrpSpPr>
        <p:grpSpPr>
          <a:xfrm>
            <a:off x="3952484" y="1133725"/>
            <a:ext cx="4508447" cy="4249583"/>
            <a:chOff x="3952484" y="1133725"/>
            <a:chExt cx="4508447" cy="4249583"/>
          </a:xfrm>
        </p:grpSpPr>
        <p:sp>
          <p:nvSpPr>
            <p:cNvPr id="11" name="Cube 10" title="MPC primitives">
              <a:extLst>
                <a:ext uri="{FF2B5EF4-FFF2-40B4-BE49-F238E27FC236}">
                  <a16:creationId xmlns:a16="http://schemas.microsoft.com/office/drawing/2014/main" id="{6C4D9DD9-9784-7D41-8FDA-38BE9A1CE2CC}"/>
                </a:ext>
              </a:extLst>
            </p:cNvPr>
            <p:cNvSpPr/>
            <p:nvPr/>
          </p:nvSpPr>
          <p:spPr>
            <a:xfrm>
              <a:off x="3952484"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12" name="Cube 11" title="MPC gadgets">
              <a:extLst>
                <a:ext uri="{FF2B5EF4-FFF2-40B4-BE49-F238E27FC236}">
                  <a16:creationId xmlns:a16="http://schemas.microsoft.com/office/drawing/2014/main" id="{C80AF203-D394-994E-B85D-5D4A5FA96C09}"/>
                </a:ext>
              </a:extLst>
            </p:cNvPr>
            <p:cNvSpPr/>
            <p:nvPr/>
          </p:nvSpPr>
          <p:spPr>
            <a:xfrm>
              <a:off x="3952484" y="2024076"/>
              <a:ext cx="4508447" cy="2468880"/>
            </a:xfrm>
            <a:prstGeom prst="cube">
              <a:avLst>
                <a:gd name="adj" fmla="val 10277"/>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Gadgets</a:t>
              </a:r>
            </a:p>
          </p:txBody>
        </p:sp>
        <p:sp>
          <p:nvSpPr>
            <p:cNvPr id="13" name="Cube 12" title="MPC functionalities">
              <a:extLst>
                <a:ext uri="{FF2B5EF4-FFF2-40B4-BE49-F238E27FC236}">
                  <a16:creationId xmlns:a16="http://schemas.microsoft.com/office/drawing/2014/main" id="{D8678CA0-2F7B-4848-846A-627B9762D0CC}"/>
                </a:ext>
              </a:extLst>
            </p:cNvPr>
            <p:cNvSpPr/>
            <p:nvPr/>
          </p:nvSpPr>
          <p:spPr>
            <a:xfrm>
              <a:off x="3952484"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grpSp>
      <p:grpSp>
        <p:nvGrpSpPr>
          <p:cNvPr id="33" name="Group 32">
            <a:extLst>
              <a:ext uri="{FF2B5EF4-FFF2-40B4-BE49-F238E27FC236}">
                <a16:creationId xmlns:a16="http://schemas.microsoft.com/office/drawing/2014/main" id="{A877EFE9-9D6D-C34C-80DE-85CC35B89270}"/>
              </a:ext>
            </a:extLst>
          </p:cNvPr>
          <p:cNvGrpSpPr/>
          <p:nvPr/>
        </p:nvGrpSpPr>
        <p:grpSpPr>
          <a:xfrm>
            <a:off x="338264" y="4554153"/>
            <a:ext cx="3522147" cy="861774"/>
            <a:chOff x="338264" y="4554153"/>
            <a:chExt cx="3522147" cy="861774"/>
          </a:xfrm>
        </p:grpSpPr>
        <p:sp>
          <p:nvSpPr>
            <p:cNvPr id="34" name="TextBox 33">
              <a:extLst>
                <a:ext uri="{FF2B5EF4-FFF2-40B4-BE49-F238E27FC236}">
                  <a16:creationId xmlns:a16="http://schemas.microsoft.com/office/drawing/2014/main" id="{DAB6E327-75A3-7C47-BBE9-2CD6C53A6B12}"/>
                </a:ext>
              </a:extLst>
            </p:cNvPr>
            <p:cNvSpPr txBox="1"/>
            <p:nvPr/>
          </p:nvSpPr>
          <p:spPr>
            <a:xfrm>
              <a:off x="338264" y="4554153"/>
              <a:ext cx="2948872" cy="861774"/>
            </a:xfrm>
            <a:prstGeom prst="rect">
              <a:avLst/>
            </a:prstGeom>
            <a:noFill/>
          </p:spPr>
          <p:txBody>
            <a:bodyPr wrap="square" rtlCol="0" anchor="ctr" anchorCtr="0">
              <a:noAutofit/>
            </a:bodyPr>
            <a:lstStyle/>
            <a:p>
              <a:pPr>
                <a:lnSpc>
                  <a:spcPts val="2000"/>
                </a:lnSpc>
              </a:pPr>
              <a:r>
                <a:rPr lang="en-US" sz="1600" b="1" dirty="0"/>
                <a:t>Low-level arithmetic and Boolean operations</a:t>
              </a:r>
            </a:p>
          </p:txBody>
        </p:sp>
        <p:sp>
          <p:nvSpPr>
            <p:cNvPr id="35" name="Right Arrow 34" title="Arrow pointing to MPC primitives">
              <a:extLst>
                <a:ext uri="{FF2B5EF4-FFF2-40B4-BE49-F238E27FC236}">
                  <a16:creationId xmlns:a16="http://schemas.microsoft.com/office/drawing/2014/main" id="{90A427AA-9BB0-0C49-B533-E554164E1FBE}"/>
                </a:ext>
              </a:extLst>
            </p:cNvPr>
            <p:cNvSpPr/>
            <p:nvPr/>
          </p:nvSpPr>
          <p:spPr>
            <a:xfrm>
              <a:off x="3063637" y="4638691"/>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6" name="Left Brace 35">
              <a:extLst>
                <a:ext uri="{FF2B5EF4-FFF2-40B4-BE49-F238E27FC236}">
                  <a16:creationId xmlns:a16="http://schemas.microsoft.com/office/drawing/2014/main" id="{48CE7CAD-FC4E-0A47-8ABD-C87F25AEB0B9}"/>
                </a:ext>
              </a:extLst>
            </p:cNvPr>
            <p:cNvSpPr/>
            <p:nvPr/>
          </p:nvSpPr>
          <p:spPr>
            <a:xfrm>
              <a:off x="3540371" y="4607663"/>
              <a:ext cx="320040" cy="749808"/>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A42479B9-3E2D-B741-9BC6-36B9ED10FC73}"/>
              </a:ext>
            </a:extLst>
          </p:cNvPr>
          <p:cNvGrpSpPr/>
          <p:nvPr/>
        </p:nvGrpSpPr>
        <p:grpSpPr>
          <a:xfrm>
            <a:off x="338264" y="2288995"/>
            <a:ext cx="3522147" cy="2194560"/>
            <a:chOff x="338264" y="2288995"/>
            <a:chExt cx="3522147" cy="2194560"/>
          </a:xfrm>
        </p:grpSpPr>
        <p:sp>
          <p:nvSpPr>
            <p:cNvPr id="38" name="TextBox 37">
              <a:extLst>
                <a:ext uri="{FF2B5EF4-FFF2-40B4-BE49-F238E27FC236}">
                  <a16:creationId xmlns:a16="http://schemas.microsoft.com/office/drawing/2014/main" id="{77015272-7429-A545-9DCC-C8D413732139}"/>
                </a:ext>
              </a:extLst>
            </p:cNvPr>
            <p:cNvSpPr txBox="1"/>
            <p:nvPr/>
          </p:nvSpPr>
          <p:spPr>
            <a:xfrm>
              <a:off x="338264" y="2703306"/>
              <a:ext cx="2674552" cy="1374735"/>
            </a:xfrm>
            <a:prstGeom prst="rect">
              <a:avLst/>
            </a:prstGeom>
            <a:noFill/>
          </p:spPr>
          <p:txBody>
            <a:bodyPr wrap="square" rtlCol="0" anchor="ctr" anchorCtr="0">
              <a:noAutofit/>
            </a:bodyPr>
            <a:lstStyle/>
            <a:p>
              <a:pPr>
                <a:lnSpc>
                  <a:spcPts val="2000"/>
                </a:lnSpc>
              </a:pPr>
              <a:r>
                <a:rPr lang="en-US" sz="1600" b="1" dirty="0"/>
                <a:t>Optimized data-oblivious algorithms for common building blocks</a:t>
              </a:r>
            </a:p>
          </p:txBody>
        </p:sp>
        <p:sp>
          <p:nvSpPr>
            <p:cNvPr id="39" name="Right Arrow 38" title="Arrow pointing to MPC gadgets">
              <a:extLst>
                <a:ext uri="{FF2B5EF4-FFF2-40B4-BE49-F238E27FC236}">
                  <a16:creationId xmlns:a16="http://schemas.microsoft.com/office/drawing/2014/main" id="{358B4458-0116-EA44-9502-22680381976A}"/>
                </a:ext>
              </a:extLst>
            </p:cNvPr>
            <p:cNvSpPr/>
            <p:nvPr/>
          </p:nvSpPr>
          <p:spPr>
            <a:xfrm>
              <a:off x="3063637" y="3046797"/>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0" name="Left Brace 39">
              <a:extLst>
                <a:ext uri="{FF2B5EF4-FFF2-40B4-BE49-F238E27FC236}">
                  <a16:creationId xmlns:a16="http://schemas.microsoft.com/office/drawing/2014/main" id="{B5FDF8C1-3100-1B4C-AB50-F7E990C7F53A}"/>
                </a:ext>
              </a:extLst>
            </p:cNvPr>
            <p:cNvSpPr/>
            <p:nvPr/>
          </p:nvSpPr>
          <p:spPr>
            <a:xfrm>
              <a:off x="3540371" y="2288995"/>
              <a:ext cx="320040" cy="2194560"/>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1" name="Group 40">
            <a:extLst>
              <a:ext uri="{FF2B5EF4-FFF2-40B4-BE49-F238E27FC236}">
                <a16:creationId xmlns:a16="http://schemas.microsoft.com/office/drawing/2014/main" id="{406C2275-C971-8349-A666-DEB7AF765C2B}"/>
              </a:ext>
            </a:extLst>
          </p:cNvPr>
          <p:cNvGrpSpPr/>
          <p:nvPr/>
        </p:nvGrpSpPr>
        <p:grpSpPr>
          <a:xfrm>
            <a:off x="338264" y="1353309"/>
            <a:ext cx="3522147" cy="861774"/>
            <a:chOff x="338264" y="1353309"/>
            <a:chExt cx="3522147" cy="861774"/>
          </a:xfrm>
        </p:grpSpPr>
        <p:sp>
          <p:nvSpPr>
            <p:cNvPr id="42" name="TextBox 41">
              <a:extLst>
                <a:ext uri="{FF2B5EF4-FFF2-40B4-BE49-F238E27FC236}">
                  <a16:creationId xmlns:a16="http://schemas.microsoft.com/office/drawing/2014/main" id="{2DD3EA7C-064A-C340-9F4E-93798C018119}"/>
                </a:ext>
              </a:extLst>
            </p:cNvPr>
            <p:cNvSpPr txBox="1"/>
            <p:nvPr/>
          </p:nvSpPr>
          <p:spPr>
            <a:xfrm>
              <a:off x="338264" y="1353309"/>
              <a:ext cx="2674552" cy="861774"/>
            </a:xfrm>
            <a:prstGeom prst="rect">
              <a:avLst/>
            </a:prstGeom>
            <a:noFill/>
          </p:spPr>
          <p:txBody>
            <a:bodyPr wrap="square" rtlCol="0" anchor="ctr" anchorCtr="0">
              <a:noAutofit/>
            </a:bodyPr>
            <a:lstStyle/>
            <a:p>
              <a:pPr>
                <a:lnSpc>
                  <a:spcPts val="2000"/>
                </a:lnSpc>
              </a:pPr>
              <a:r>
                <a:rPr lang="en-US" sz="1600" b="1" dirty="0"/>
                <a:t>Compositions of gadgets</a:t>
              </a:r>
            </a:p>
          </p:txBody>
        </p:sp>
        <p:sp>
          <p:nvSpPr>
            <p:cNvPr id="43" name="Right Arrow 42" title="Arrow pointing to MPC functionalities">
              <a:extLst>
                <a:ext uri="{FF2B5EF4-FFF2-40B4-BE49-F238E27FC236}">
                  <a16:creationId xmlns:a16="http://schemas.microsoft.com/office/drawing/2014/main" id="{A8B13625-D0EB-7141-B47F-0BBF79B70F7F}"/>
                </a:ext>
              </a:extLst>
            </p:cNvPr>
            <p:cNvSpPr/>
            <p:nvPr/>
          </p:nvSpPr>
          <p:spPr>
            <a:xfrm>
              <a:off x="3063637" y="1446107"/>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4" name="Left Brace 43">
              <a:extLst>
                <a:ext uri="{FF2B5EF4-FFF2-40B4-BE49-F238E27FC236}">
                  <a16:creationId xmlns:a16="http://schemas.microsoft.com/office/drawing/2014/main" id="{30787B17-0F63-004D-BF24-B58FD89B50A3}"/>
                </a:ext>
              </a:extLst>
            </p:cNvPr>
            <p:cNvSpPr/>
            <p:nvPr/>
          </p:nvSpPr>
          <p:spPr>
            <a:xfrm>
              <a:off x="3540371" y="1415079"/>
              <a:ext cx="320040" cy="749808"/>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5" name="Group 44">
            <a:extLst>
              <a:ext uri="{FF2B5EF4-FFF2-40B4-BE49-F238E27FC236}">
                <a16:creationId xmlns:a16="http://schemas.microsoft.com/office/drawing/2014/main" id="{1DCB014D-64E6-BB4A-A665-FEBBB2F2F47D}"/>
              </a:ext>
            </a:extLst>
          </p:cNvPr>
          <p:cNvGrpSpPr/>
          <p:nvPr/>
        </p:nvGrpSpPr>
        <p:grpSpPr>
          <a:xfrm>
            <a:off x="8557846" y="1141540"/>
            <a:ext cx="3384712" cy="3977640"/>
            <a:chOff x="8557846" y="1141540"/>
            <a:chExt cx="3384712" cy="3977640"/>
          </a:xfrm>
        </p:grpSpPr>
        <p:sp>
          <p:nvSpPr>
            <p:cNvPr id="46" name="Content Placeholder 5">
              <a:extLst>
                <a:ext uri="{FF2B5EF4-FFF2-40B4-BE49-F238E27FC236}">
                  <a16:creationId xmlns:a16="http://schemas.microsoft.com/office/drawing/2014/main" id="{1F33CAEA-0CA7-1A45-BAF5-5C740FFC84C7}"/>
                </a:ext>
              </a:extLst>
            </p:cNvPr>
            <p:cNvSpPr txBox="1">
              <a:spLocks/>
            </p:cNvSpPr>
            <p:nvPr/>
          </p:nvSpPr>
          <p:spPr>
            <a:xfrm>
              <a:off x="9418767" y="1581936"/>
              <a:ext cx="2523791" cy="3108960"/>
            </a:xfrm>
            <a:prstGeom prst="rect">
              <a:avLst/>
            </a:prstGeom>
          </p:spPr>
          <p:txBody>
            <a:bodyPr lIns="91436" tIns="45719" rIns="91436" bIns="45719" anchor="ctr" anchorCtr="0"/>
            <a:lstStyle>
              <a:lvl1pPr marL="237734" indent="-237734" algn="l" eaLnBrk="1" hangingPunct="1">
                <a:lnSpc>
                  <a:spcPct val="90000"/>
                </a:lnSpc>
                <a:spcBef>
                  <a:spcPts val="1200"/>
                </a:spcBef>
                <a:spcAft>
                  <a:spcPts val="600"/>
                </a:spcAft>
                <a:buSzPct val="100000"/>
                <a:buFont typeface="Arial"/>
                <a:buChar char="•"/>
                <a:defRPr sz="2000" b="1">
                  <a:latin typeface="Arial" pitchFamily="34" charset="0"/>
                  <a:cs typeface="Arial" pitchFamily="34" charset="0"/>
                </a:defRPr>
              </a:lvl1pPr>
              <a:lvl2pPr marL="539474" indent="-256022" algn="l" eaLnBrk="1" hangingPunct="1">
                <a:lnSpc>
                  <a:spcPct val="90000"/>
                </a:lnSpc>
                <a:spcBef>
                  <a:spcPts val="600"/>
                </a:spcBef>
                <a:spcAft>
                  <a:spcPts val="600"/>
                </a:spcAft>
                <a:buFont typeface="Arial" pitchFamily="34" charset="0"/>
                <a:buChar char="–"/>
                <a:defRPr sz="2000" b="1">
                  <a:latin typeface="Arial" pitchFamily="34" charset="0"/>
                  <a:cs typeface="Arial" pitchFamily="34" charset="0"/>
                </a:defRPr>
              </a:lvl2pPr>
              <a:lvl3pPr marL="758920" indent="-182872" algn="l" eaLnBrk="1" hangingPunct="1">
                <a:lnSpc>
                  <a:spcPct val="90000"/>
                </a:lnSpc>
                <a:spcBef>
                  <a:spcPts val="600"/>
                </a:spcBef>
                <a:spcAft>
                  <a:spcPts val="600"/>
                </a:spcAft>
                <a:buSzPct val="90000"/>
                <a:buFont typeface="Arial"/>
                <a:buChar char="•"/>
                <a:defRPr sz="1600" b="1">
                  <a:latin typeface="Arial" pitchFamily="34" charset="0"/>
                  <a:cs typeface="Arial" pitchFamily="34" charset="0"/>
                </a:defRPr>
              </a:lvl3pPr>
              <a:lvl4pPr marL="1033228" indent="0" algn="l" eaLnBrk="1" hangingPunct="1">
                <a:lnSpc>
                  <a:spcPct val="90000"/>
                </a:lnSpc>
                <a:spcBef>
                  <a:spcPts val="600"/>
                </a:spcBef>
                <a:spcAft>
                  <a:spcPts val="600"/>
                </a:spcAft>
                <a:buFontTx/>
                <a:buNone/>
                <a:defRPr sz="1400" b="1">
                  <a:latin typeface="Arial" pitchFamily="34" charset="0"/>
                  <a:cs typeface="Arial" pitchFamily="34" charset="0"/>
                </a:defRPr>
              </a:lvl4pPr>
              <a:lvl5pPr marL="1261819" indent="0" algn="l" eaLnBrk="1" hangingPunct="1">
                <a:lnSpc>
                  <a:spcPct val="90000"/>
                </a:lnSpc>
                <a:spcBef>
                  <a:spcPts val="600"/>
                </a:spcBef>
                <a:buSzPct val="85000"/>
                <a:buFontTx/>
                <a:buNone/>
                <a:defRPr sz="12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lnSpc>
                  <a:spcPts val="2000"/>
                </a:lnSpc>
                <a:spcBef>
                  <a:spcPts val="600"/>
                </a:spcBef>
                <a:buNone/>
              </a:pPr>
              <a:r>
                <a:rPr lang="en-US" sz="1600" dirty="0">
                  <a:latin typeface="+mn-lt"/>
                  <a:cs typeface="+mn-cs"/>
                </a:rPr>
                <a:t>Software abstractions allow multiple options for each computation</a:t>
              </a:r>
              <a:br>
                <a:rPr lang="en-US" sz="1600" dirty="0">
                  <a:latin typeface="+mn-lt"/>
                  <a:cs typeface="+mn-cs"/>
                </a:rPr>
              </a:br>
              <a:endParaRPr lang="en-US" sz="1600" dirty="0">
                <a:latin typeface="+mn-lt"/>
                <a:cs typeface="+mn-cs"/>
              </a:endParaRPr>
            </a:p>
            <a:p>
              <a:pPr marL="0" indent="0">
                <a:lnSpc>
                  <a:spcPts val="2000"/>
                </a:lnSpc>
                <a:spcBef>
                  <a:spcPts val="600"/>
                </a:spcBef>
                <a:buNone/>
              </a:pPr>
              <a:r>
                <a:rPr lang="en-US" sz="1600" dirty="0">
                  <a:latin typeface="+mn-lt"/>
                  <a:cs typeface="+mn-cs"/>
                </a:rPr>
                <a:t>Evaluation tools measure theoretical and empirical performance</a:t>
              </a:r>
            </a:p>
          </p:txBody>
        </p:sp>
        <p:sp>
          <p:nvSpPr>
            <p:cNvPr id="47" name="Left Brace 46">
              <a:extLst>
                <a:ext uri="{FF2B5EF4-FFF2-40B4-BE49-F238E27FC236}">
                  <a16:creationId xmlns:a16="http://schemas.microsoft.com/office/drawing/2014/main" id="{BF790307-5166-014C-80EE-02DCC7AC5006}"/>
                </a:ext>
              </a:extLst>
            </p:cNvPr>
            <p:cNvSpPr/>
            <p:nvPr/>
          </p:nvSpPr>
          <p:spPr>
            <a:xfrm flipH="1">
              <a:off x="8557846" y="1141540"/>
              <a:ext cx="320040" cy="3977640"/>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8" name="Right Arrow 47" title="Arrow pointing to MPC stack">
              <a:extLst>
                <a:ext uri="{FF2B5EF4-FFF2-40B4-BE49-F238E27FC236}">
                  <a16:creationId xmlns:a16="http://schemas.microsoft.com/office/drawing/2014/main" id="{A7BFD249-2AF9-B14D-9BCB-0FCF17B6E83A}"/>
                </a:ext>
              </a:extLst>
            </p:cNvPr>
            <p:cNvSpPr/>
            <p:nvPr/>
          </p:nvSpPr>
          <p:spPr>
            <a:xfrm flipH="1">
              <a:off x="8958779" y="2788140"/>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grpSp>
      <p:sp>
        <p:nvSpPr>
          <p:cNvPr id="49" name="TextBox 48">
            <a:extLst>
              <a:ext uri="{FF2B5EF4-FFF2-40B4-BE49-F238E27FC236}">
                <a16:creationId xmlns:a16="http://schemas.microsoft.com/office/drawing/2014/main" id="{FAD5300D-3D25-D941-ABF4-33001EE7D702}"/>
              </a:ext>
            </a:extLst>
          </p:cNvPr>
          <p:cNvSpPr txBox="1"/>
          <p:nvPr/>
        </p:nvSpPr>
        <p:spPr>
          <a:xfrm>
            <a:off x="338264" y="5515278"/>
            <a:ext cx="11512296" cy="712378"/>
          </a:xfrm>
          <a:prstGeom prst="rect">
            <a:avLst/>
          </a:prstGeom>
          <a:solidFill>
            <a:schemeClr val="accent5"/>
          </a:solidFill>
          <a:ln>
            <a:solidFill>
              <a:srgbClr val="000000"/>
            </a:solidFill>
          </a:ln>
          <a:effectLst/>
        </p:spPr>
        <p:style>
          <a:lnRef idx="1">
            <a:schemeClr val="accent4"/>
          </a:lnRef>
          <a:fillRef idx="2">
            <a:schemeClr val="accent4"/>
          </a:fillRef>
          <a:effectRef idx="1">
            <a:schemeClr val="accent4"/>
          </a:effectRef>
          <a:fontRef idx="minor">
            <a:schemeClr val="dk1"/>
          </a:fontRef>
        </p:style>
        <p:txBody>
          <a:bodyPr wrap="square" lIns="121888" tIns="60944" rIns="121888" bIns="60944" rtlCol="0" anchor="ctr">
            <a:noAutofit/>
          </a:bodyPr>
          <a:lstStyle/>
          <a:p>
            <a:pPr algn="ctr"/>
            <a:r>
              <a:rPr lang="en-US" sz="1800" b="1" dirty="0">
                <a:solidFill>
                  <a:schemeClr val="tx1"/>
                </a:solidFill>
              </a:rPr>
              <a:t>Lincoln’s RAMP framework enables rapid prototyping of MPC functionalities</a:t>
            </a:r>
          </a:p>
        </p:txBody>
      </p:sp>
    </p:spTree>
    <p:extLst>
      <p:ext uri="{BB962C8B-B14F-4D97-AF65-F5344CB8AC3E}">
        <p14:creationId xmlns:p14="http://schemas.microsoft.com/office/powerpoint/2010/main" val="309168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RAMP Gadget Approach</a:t>
            </a:r>
          </a:p>
        </p:txBody>
      </p:sp>
      <p:pic>
        <p:nvPicPr>
          <p:cNvPr id="17" name="Picture 16"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5" name="Group 4">
            <a:extLst>
              <a:ext uri="{FF2B5EF4-FFF2-40B4-BE49-F238E27FC236}">
                <a16:creationId xmlns:a16="http://schemas.microsoft.com/office/drawing/2014/main" id="{24737673-2D17-EE4B-842D-7CA646BA6BCB}"/>
              </a:ext>
            </a:extLst>
          </p:cNvPr>
          <p:cNvGrpSpPr/>
          <p:nvPr/>
        </p:nvGrpSpPr>
        <p:grpSpPr>
          <a:xfrm>
            <a:off x="357424" y="1536715"/>
            <a:ext cx="4508447" cy="4249583"/>
            <a:chOff x="763807" y="1133725"/>
            <a:chExt cx="4508447" cy="4249583"/>
          </a:xfrm>
        </p:grpSpPr>
        <p:sp>
          <p:nvSpPr>
            <p:cNvPr id="35" name="Cube 34">
              <a:extLst>
                <a:ext uri="{FF2B5EF4-FFF2-40B4-BE49-F238E27FC236}">
                  <a16:creationId xmlns:a16="http://schemas.microsoft.com/office/drawing/2014/main" id="{B1BF0449-E09E-1F4A-8EC0-25B394894BFA}"/>
                </a:ext>
              </a:extLst>
            </p:cNvPr>
            <p:cNvSpPr/>
            <p:nvPr/>
          </p:nvSpPr>
          <p:spPr>
            <a:xfrm>
              <a:off x="763807"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44" name="Cube 43">
              <a:extLst>
                <a:ext uri="{FF2B5EF4-FFF2-40B4-BE49-F238E27FC236}">
                  <a16:creationId xmlns:a16="http://schemas.microsoft.com/office/drawing/2014/main" id="{6FB660DD-7C35-0A41-B8E0-653CB49CDB00}"/>
                </a:ext>
              </a:extLst>
            </p:cNvPr>
            <p:cNvSpPr/>
            <p:nvPr/>
          </p:nvSpPr>
          <p:spPr>
            <a:xfrm>
              <a:off x="763807" y="2024076"/>
              <a:ext cx="4508447" cy="2468880"/>
            </a:xfrm>
            <a:prstGeom prst="cube">
              <a:avLst>
                <a:gd name="adj" fmla="val 10277"/>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Gadgets</a:t>
              </a:r>
            </a:p>
          </p:txBody>
        </p:sp>
        <p:sp>
          <p:nvSpPr>
            <p:cNvPr id="45" name="Cube 44">
              <a:extLst>
                <a:ext uri="{FF2B5EF4-FFF2-40B4-BE49-F238E27FC236}">
                  <a16:creationId xmlns:a16="http://schemas.microsoft.com/office/drawing/2014/main" id="{604843C4-AA24-694F-8D5F-DDB1ACDDBD0F}"/>
                </a:ext>
              </a:extLst>
            </p:cNvPr>
            <p:cNvSpPr/>
            <p:nvPr/>
          </p:nvSpPr>
          <p:spPr>
            <a:xfrm>
              <a:off x="763807"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grpSp>
      <p:grpSp>
        <p:nvGrpSpPr>
          <p:cNvPr id="3" name="Group 2">
            <a:extLst>
              <a:ext uri="{FF2B5EF4-FFF2-40B4-BE49-F238E27FC236}">
                <a16:creationId xmlns:a16="http://schemas.microsoft.com/office/drawing/2014/main" id="{DCF085F3-7215-E549-B82C-8E3131C02E24}"/>
              </a:ext>
            </a:extLst>
          </p:cNvPr>
          <p:cNvGrpSpPr/>
          <p:nvPr/>
        </p:nvGrpSpPr>
        <p:grpSpPr>
          <a:xfrm>
            <a:off x="5199184" y="1536715"/>
            <a:ext cx="6751181" cy="4249584"/>
            <a:chOff x="5199184" y="1536715"/>
            <a:chExt cx="6751181" cy="4249584"/>
          </a:xfrm>
        </p:grpSpPr>
        <p:grpSp>
          <p:nvGrpSpPr>
            <p:cNvPr id="67" name="Group 66">
              <a:extLst>
                <a:ext uri="{FF2B5EF4-FFF2-40B4-BE49-F238E27FC236}">
                  <a16:creationId xmlns:a16="http://schemas.microsoft.com/office/drawing/2014/main" id="{B0F0ED53-9950-2249-BF89-A16BFF9250B8}"/>
                </a:ext>
              </a:extLst>
            </p:cNvPr>
            <p:cNvGrpSpPr/>
            <p:nvPr/>
          </p:nvGrpSpPr>
          <p:grpSpPr>
            <a:xfrm flipH="1">
              <a:off x="6602256" y="4104054"/>
              <a:ext cx="4203490" cy="1023815"/>
              <a:chOff x="6405406" y="4104054"/>
              <a:chExt cx="4203490" cy="1023815"/>
            </a:xfrm>
          </p:grpSpPr>
          <p:cxnSp>
            <p:nvCxnSpPr>
              <p:cNvPr id="68" name="Straight Connector 67" title="Arrow from equality to mult">
                <a:extLst>
                  <a:ext uri="{FF2B5EF4-FFF2-40B4-BE49-F238E27FC236}">
                    <a16:creationId xmlns:a16="http://schemas.microsoft.com/office/drawing/2014/main" id="{14BD64FC-B32C-664E-B82D-B40687EC5137}"/>
                  </a:ext>
                </a:extLst>
              </p:cNvPr>
              <p:cNvCxnSpPr>
                <a:cxnSpLocks/>
              </p:cNvCxnSpPr>
              <p:nvPr/>
            </p:nvCxnSpPr>
            <p:spPr>
              <a:xfrm rot="17700000" flipV="1">
                <a:off x="8319763"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Connector 68" title="Arrow from equality to AND">
                <a:extLst>
                  <a:ext uri="{FF2B5EF4-FFF2-40B4-BE49-F238E27FC236}">
                    <a16:creationId xmlns:a16="http://schemas.microsoft.com/office/drawing/2014/main" id="{A3E89D5E-3680-B743-988E-91D4A81E0CF7}"/>
                  </a:ext>
                </a:extLst>
              </p:cNvPr>
              <p:cNvCxnSpPr>
                <a:cxnSpLocks/>
              </p:cNvCxnSpPr>
              <p:nvPr/>
            </p:nvCxnSpPr>
            <p:spPr>
              <a:xfrm rot="3900000" flipV="1">
                <a:off x="7091206"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title="Arrow from equality to XOR">
                <a:extLst>
                  <a:ext uri="{FF2B5EF4-FFF2-40B4-BE49-F238E27FC236}">
                    <a16:creationId xmlns:a16="http://schemas.microsoft.com/office/drawing/2014/main" id="{7569EEFF-842D-6E40-B242-4FFD46BA5755}"/>
                  </a:ext>
                </a:extLst>
              </p:cNvPr>
              <p:cNvCxnSpPr>
                <a:cxnSpLocks/>
              </p:cNvCxnSpPr>
              <p:nvPr/>
            </p:nvCxnSpPr>
            <p:spPr>
              <a:xfrm flipV="1">
                <a:off x="7711175" y="4104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title="Arrow from equality to add">
                <a:extLst>
                  <a:ext uri="{FF2B5EF4-FFF2-40B4-BE49-F238E27FC236}">
                    <a16:creationId xmlns:a16="http://schemas.microsoft.com/office/drawing/2014/main" id="{184D5B4C-91FF-1949-931E-0A619E8B9EC6}"/>
                  </a:ext>
                </a:extLst>
              </p:cNvPr>
              <p:cNvCxnSpPr>
                <a:cxnSpLocks/>
              </p:cNvCxnSpPr>
              <p:nvPr/>
            </p:nvCxnSpPr>
            <p:spPr>
              <a:xfrm rot="16860000" flipV="1">
                <a:off x="9122996" y="3329599"/>
                <a:ext cx="0" cy="29718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8FC31237-051F-4147-B1C8-32C95000E74F}"/>
                </a:ext>
              </a:extLst>
            </p:cNvPr>
            <p:cNvGrpSpPr/>
            <p:nvPr/>
          </p:nvGrpSpPr>
          <p:grpSpPr>
            <a:xfrm>
              <a:off x="6354606" y="4104054"/>
              <a:ext cx="4203490" cy="1023815"/>
              <a:chOff x="6405406" y="4104054"/>
              <a:chExt cx="4203490" cy="1023815"/>
            </a:xfrm>
          </p:grpSpPr>
          <p:cxnSp>
            <p:nvCxnSpPr>
              <p:cNvPr id="73" name="Straight Connector 72" title="Arrow from comparison to XOR">
                <a:extLst>
                  <a:ext uri="{FF2B5EF4-FFF2-40B4-BE49-F238E27FC236}">
                    <a16:creationId xmlns:a16="http://schemas.microsoft.com/office/drawing/2014/main" id="{82DA6290-CB04-D048-A81E-A3E2AEDC1124}"/>
                  </a:ext>
                </a:extLst>
              </p:cNvPr>
              <p:cNvCxnSpPr>
                <a:cxnSpLocks/>
              </p:cNvCxnSpPr>
              <p:nvPr/>
            </p:nvCxnSpPr>
            <p:spPr>
              <a:xfrm rot="17700000" flipV="1">
                <a:off x="8319763"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Connector 73" title="Arrow from comparison to add">
                <a:extLst>
                  <a:ext uri="{FF2B5EF4-FFF2-40B4-BE49-F238E27FC236}">
                    <a16:creationId xmlns:a16="http://schemas.microsoft.com/office/drawing/2014/main" id="{53182385-6105-3240-B7C1-2874D8FA0A4C}"/>
                  </a:ext>
                </a:extLst>
              </p:cNvPr>
              <p:cNvCxnSpPr>
                <a:cxnSpLocks/>
              </p:cNvCxnSpPr>
              <p:nvPr/>
            </p:nvCxnSpPr>
            <p:spPr>
              <a:xfrm rot="3900000" flipV="1">
                <a:off x="7091206"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Connector 74" title="Arrow from comparison to mult">
                <a:extLst>
                  <a:ext uri="{FF2B5EF4-FFF2-40B4-BE49-F238E27FC236}">
                    <a16:creationId xmlns:a16="http://schemas.microsoft.com/office/drawing/2014/main" id="{B7A2E712-52A1-374F-8700-1900B692261C}"/>
                  </a:ext>
                </a:extLst>
              </p:cNvPr>
              <p:cNvCxnSpPr>
                <a:cxnSpLocks/>
              </p:cNvCxnSpPr>
              <p:nvPr/>
            </p:nvCxnSpPr>
            <p:spPr>
              <a:xfrm flipV="1">
                <a:off x="7711175" y="4104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Connector 75" title="Arrow from comparison to AND">
                <a:extLst>
                  <a:ext uri="{FF2B5EF4-FFF2-40B4-BE49-F238E27FC236}">
                    <a16:creationId xmlns:a16="http://schemas.microsoft.com/office/drawing/2014/main" id="{943F433F-22CE-F84F-9FD0-F29B3AEF3C88}"/>
                  </a:ext>
                </a:extLst>
              </p:cNvPr>
              <p:cNvCxnSpPr>
                <a:cxnSpLocks/>
              </p:cNvCxnSpPr>
              <p:nvPr/>
            </p:nvCxnSpPr>
            <p:spPr>
              <a:xfrm rot="16860000" flipV="1">
                <a:off x="9122996" y="3329599"/>
                <a:ext cx="0" cy="29718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grpSp>
        <p:cxnSp>
          <p:nvCxnSpPr>
            <p:cNvPr id="78" name="Straight Connector 77" title="Arrow from set intersection to merge">
              <a:extLst>
                <a:ext uri="{FF2B5EF4-FFF2-40B4-BE49-F238E27FC236}">
                  <a16:creationId xmlns:a16="http://schemas.microsoft.com/office/drawing/2014/main" id="{4759D975-20E0-EC42-98A7-027C598F1B8D}"/>
                </a:ext>
              </a:extLst>
            </p:cNvPr>
            <p:cNvCxnSpPr>
              <a:cxnSpLocks/>
            </p:cNvCxnSpPr>
            <p:nvPr/>
          </p:nvCxnSpPr>
          <p:spPr>
            <a:xfrm rot="2700000" flipV="1">
              <a:off x="7732593" y="1840988"/>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Connector 78" title="Arrow from set intersection to sort">
              <a:extLst>
                <a:ext uri="{FF2B5EF4-FFF2-40B4-BE49-F238E27FC236}">
                  <a16:creationId xmlns:a16="http://schemas.microsoft.com/office/drawing/2014/main" id="{EA30BFCD-41F5-8446-BDC0-C410854B7DE2}"/>
                </a:ext>
              </a:extLst>
            </p:cNvPr>
            <p:cNvCxnSpPr>
              <a:cxnSpLocks/>
            </p:cNvCxnSpPr>
            <p:nvPr/>
          </p:nvCxnSpPr>
          <p:spPr>
            <a:xfrm flipV="1">
              <a:off x="8574775" y="1691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title="Arrow from set intersection to deduplicate">
              <a:extLst>
                <a:ext uri="{FF2B5EF4-FFF2-40B4-BE49-F238E27FC236}">
                  <a16:creationId xmlns:a16="http://schemas.microsoft.com/office/drawing/2014/main" id="{9E5F1994-EBD0-CA49-8759-757502EC81DC}"/>
                </a:ext>
              </a:extLst>
            </p:cNvPr>
            <p:cNvCxnSpPr>
              <a:cxnSpLocks/>
            </p:cNvCxnSpPr>
            <p:nvPr/>
          </p:nvCxnSpPr>
          <p:spPr>
            <a:xfrm rot="-2700000" flipV="1">
              <a:off x="9424626" y="1840988"/>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Connector 79" title="Arrow from merge to comparison">
              <a:extLst>
                <a:ext uri="{FF2B5EF4-FFF2-40B4-BE49-F238E27FC236}">
                  <a16:creationId xmlns:a16="http://schemas.microsoft.com/office/drawing/2014/main" id="{461A2E11-EB28-084B-B74B-CCF9CB905D5E}"/>
                </a:ext>
              </a:extLst>
            </p:cNvPr>
            <p:cNvCxnSpPr>
              <a:cxnSpLocks/>
            </p:cNvCxnSpPr>
            <p:nvPr/>
          </p:nvCxnSpPr>
          <p:spPr>
            <a:xfrm flipV="1">
              <a:off x="7405325"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Connector 80" title="Arrow from sort to comparison">
              <a:extLst>
                <a:ext uri="{FF2B5EF4-FFF2-40B4-BE49-F238E27FC236}">
                  <a16:creationId xmlns:a16="http://schemas.microsoft.com/office/drawing/2014/main" id="{9AF407B7-D79F-2340-8C2B-D58533130FC5}"/>
                </a:ext>
              </a:extLst>
            </p:cNvPr>
            <p:cNvCxnSpPr>
              <a:cxnSpLocks/>
            </p:cNvCxnSpPr>
            <p:nvPr/>
          </p:nvCxnSpPr>
          <p:spPr>
            <a:xfrm flipV="1">
              <a:off x="8056443"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2" name="Straight Connector 81" title="Arrow from deduplicate to equality">
              <a:extLst>
                <a:ext uri="{FF2B5EF4-FFF2-40B4-BE49-F238E27FC236}">
                  <a16:creationId xmlns:a16="http://schemas.microsoft.com/office/drawing/2014/main" id="{1BAB436F-A8C6-EE46-B25D-310ECB2DCA86}"/>
                </a:ext>
              </a:extLst>
            </p:cNvPr>
            <p:cNvCxnSpPr>
              <a:cxnSpLocks/>
            </p:cNvCxnSpPr>
            <p:nvPr/>
          </p:nvCxnSpPr>
          <p:spPr>
            <a:xfrm flipV="1">
              <a:off x="9898186"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CF7912B-E2D0-C341-B2F9-13C621CE967E}"/>
                </a:ext>
              </a:extLst>
            </p:cNvPr>
            <p:cNvSpPr/>
            <p:nvPr/>
          </p:nvSpPr>
          <p:spPr>
            <a:xfrm>
              <a:off x="5199184" y="5146219"/>
              <a:ext cx="1554480" cy="640080"/>
            </a:xfrm>
            <a:prstGeom prst="rect">
              <a:avLst/>
            </a:prstGeom>
            <a:solidFill>
              <a:schemeClr val="accent1">
                <a:lumMod val="7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Add +</a:t>
              </a:r>
            </a:p>
          </p:txBody>
        </p:sp>
        <p:sp>
          <p:nvSpPr>
            <p:cNvPr id="84" name="Rectangle 83">
              <a:extLst>
                <a:ext uri="{FF2B5EF4-FFF2-40B4-BE49-F238E27FC236}">
                  <a16:creationId xmlns:a16="http://schemas.microsoft.com/office/drawing/2014/main" id="{7B64930D-EA88-6345-A9AD-A0CDF1EBE010}"/>
                </a:ext>
              </a:extLst>
            </p:cNvPr>
            <p:cNvSpPr/>
            <p:nvPr/>
          </p:nvSpPr>
          <p:spPr>
            <a:xfrm>
              <a:off x="6931418" y="5146219"/>
              <a:ext cx="1554480" cy="640080"/>
            </a:xfrm>
            <a:prstGeom prst="rect">
              <a:avLst/>
            </a:prstGeom>
            <a:solidFill>
              <a:schemeClr val="accent1">
                <a:lumMod val="7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err="1">
                  <a:solidFill>
                    <a:schemeClr val="bg1"/>
                  </a:solidFill>
                </a:rPr>
                <a:t>Mult</a:t>
              </a:r>
              <a:r>
                <a:rPr lang="en-US" sz="1400" b="1" dirty="0">
                  <a:solidFill>
                    <a:schemeClr val="bg1"/>
                  </a:solidFill>
                </a:rPr>
                <a:t> ×</a:t>
              </a:r>
            </a:p>
          </p:txBody>
        </p:sp>
        <p:sp>
          <p:nvSpPr>
            <p:cNvPr id="97" name="Rectangle 96">
              <a:extLst>
                <a:ext uri="{FF2B5EF4-FFF2-40B4-BE49-F238E27FC236}">
                  <a16:creationId xmlns:a16="http://schemas.microsoft.com/office/drawing/2014/main" id="{2C3E5A52-7C46-1149-91BB-491EA56435C1}"/>
                </a:ext>
              </a:extLst>
            </p:cNvPr>
            <p:cNvSpPr/>
            <p:nvPr/>
          </p:nvSpPr>
          <p:spPr>
            <a:xfrm>
              <a:off x="8663652" y="5146219"/>
              <a:ext cx="1554480" cy="640080"/>
            </a:xfrm>
            <a:prstGeom prst="rect">
              <a:avLst/>
            </a:prstGeom>
            <a:solidFill>
              <a:schemeClr val="accent1">
                <a:lumMod val="75000"/>
              </a:schemeClr>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chemeClr val="bg1"/>
                  </a:solidFill>
                </a:rPr>
                <a:t>XOR </a:t>
              </a:r>
              <a:r>
                <a:rPr lang="en-US" sz="1400" b="1" dirty="0">
                  <a:solidFill>
                    <a:schemeClr val="bg1"/>
                  </a:solidFill>
                  <a:sym typeface="Symbol" panose="05050102010706020507" pitchFamily="18" charset="2"/>
                </a:rPr>
                <a:t></a:t>
              </a:r>
              <a:endParaRPr lang="en-US" sz="1400" b="1" dirty="0">
                <a:solidFill>
                  <a:schemeClr val="bg1"/>
                </a:solidFill>
              </a:endParaRPr>
            </a:p>
          </p:txBody>
        </p:sp>
        <p:sp>
          <p:nvSpPr>
            <p:cNvPr id="98" name="Rectangle 97">
              <a:extLst>
                <a:ext uri="{FF2B5EF4-FFF2-40B4-BE49-F238E27FC236}">
                  <a16:creationId xmlns:a16="http://schemas.microsoft.com/office/drawing/2014/main" id="{3C83CC85-4019-6549-A7A8-7BCC42ECF446}"/>
                </a:ext>
              </a:extLst>
            </p:cNvPr>
            <p:cNvSpPr/>
            <p:nvPr/>
          </p:nvSpPr>
          <p:spPr>
            <a:xfrm>
              <a:off x="10395885" y="5146219"/>
              <a:ext cx="1554480" cy="640080"/>
            </a:xfrm>
            <a:prstGeom prst="rect">
              <a:avLst/>
            </a:prstGeom>
            <a:solidFill>
              <a:schemeClr val="accent1">
                <a:lumMod val="75000"/>
              </a:schemeClr>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chemeClr val="bg1"/>
                  </a:solidFill>
                </a:rPr>
                <a:t>AND </a:t>
              </a:r>
              <a:r>
                <a:rPr lang="en-US" sz="1400" b="1" dirty="0">
                  <a:solidFill>
                    <a:schemeClr val="bg1"/>
                  </a:solidFill>
                  <a:sym typeface="Symbol" panose="05050102010706020507" pitchFamily="18" charset="2"/>
                </a:rPr>
                <a:t></a:t>
              </a:r>
              <a:endParaRPr lang="en-US" sz="1400" b="1" dirty="0">
                <a:solidFill>
                  <a:schemeClr val="bg1"/>
                </a:solidFill>
              </a:endParaRPr>
            </a:p>
          </p:txBody>
        </p:sp>
        <p:sp>
          <p:nvSpPr>
            <p:cNvPr id="99" name="Rectangle 98">
              <a:extLst>
                <a:ext uri="{FF2B5EF4-FFF2-40B4-BE49-F238E27FC236}">
                  <a16:creationId xmlns:a16="http://schemas.microsoft.com/office/drawing/2014/main" id="{434715A5-5A4C-214E-890F-78B2CE6688E8}"/>
                </a:ext>
              </a:extLst>
            </p:cNvPr>
            <p:cNvSpPr/>
            <p:nvPr/>
          </p:nvSpPr>
          <p:spPr>
            <a:xfrm>
              <a:off x="6931418" y="3904951"/>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Comparison &lt;</a:t>
              </a:r>
            </a:p>
          </p:txBody>
        </p:sp>
        <p:sp>
          <p:nvSpPr>
            <p:cNvPr id="100" name="Rectangle 99">
              <a:extLst>
                <a:ext uri="{FF2B5EF4-FFF2-40B4-BE49-F238E27FC236}">
                  <a16:creationId xmlns:a16="http://schemas.microsoft.com/office/drawing/2014/main" id="{09EA64DD-67BA-B44C-B76C-97BF7DBE3FB4}"/>
                </a:ext>
              </a:extLst>
            </p:cNvPr>
            <p:cNvSpPr/>
            <p:nvPr/>
          </p:nvSpPr>
          <p:spPr>
            <a:xfrm>
              <a:off x="8663652" y="3904951"/>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Equality =</a:t>
              </a:r>
            </a:p>
          </p:txBody>
        </p:sp>
        <p:sp>
          <p:nvSpPr>
            <p:cNvPr id="103" name="Rectangle 102">
              <a:extLst>
                <a:ext uri="{FF2B5EF4-FFF2-40B4-BE49-F238E27FC236}">
                  <a16:creationId xmlns:a16="http://schemas.microsoft.com/office/drawing/2014/main" id="{CF774B59-794A-FA46-B464-9E1344826DE9}"/>
                </a:ext>
              </a:extLst>
            </p:cNvPr>
            <p:cNvSpPr/>
            <p:nvPr/>
          </p:nvSpPr>
          <p:spPr>
            <a:xfrm>
              <a:off x="6065301"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Merge</a:t>
              </a:r>
            </a:p>
          </p:txBody>
        </p:sp>
        <p:sp>
          <p:nvSpPr>
            <p:cNvPr id="101" name="Rectangle 100">
              <a:extLst>
                <a:ext uri="{FF2B5EF4-FFF2-40B4-BE49-F238E27FC236}">
                  <a16:creationId xmlns:a16="http://schemas.microsoft.com/office/drawing/2014/main" id="{0B790F4F-4E88-224C-8EDB-658C28638DEC}"/>
                </a:ext>
              </a:extLst>
            </p:cNvPr>
            <p:cNvSpPr/>
            <p:nvPr/>
          </p:nvSpPr>
          <p:spPr>
            <a:xfrm>
              <a:off x="7797535"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Sort</a:t>
              </a:r>
            </a:p>
          </p:txBody>
        </p:sp>
        <p:sp>
          <p:nvSpPr>
            <p:cNvPr id="104" name="Rectangle 103">
              <a:extLst>
                <a:ext uri="{FF2B5EF4-FFF2-40B4-BE49-F238E27FC236}">
                  <a16:creationId xmlns:a16="http://schemas.microsoft.com/office/drawing/2014/main" id="{C1B2EFA9-476E-D846-BEC6-B76AEB6E1818}"/>
                </a:ext>
              </a:extLst>
            </p:cNvPr>
            <p:cNvSpPr/>
            <p:nvPr/>
          </p:nvSpPr>
          <p:spPr>
            <a:xfrm>
              <a:off x="9529769"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solidFill>
                </a:rPr>
                <a:t>Deduplicate</a:t>
              </a:r>
              <a:endParaRPr lang="en-US" sz="1400" b="1" dirty="0">
                <a:solidFill>
                  <a:schemeClr val="tx1"/>
                </a:solidFill>
              </a:endParaRPr>
            </a:p>
          </p:txBody>
        </p:sp>
        <p:sp>
          <p:nvSpPr>
            <p:cNvPr id="102" name="Rectangle 101">
              <a:extLst>
                <a:ext uri="{FF2B5EF4-FFF2-40B4-BE49-F238E27FC236}">
                  <a16:creationId xmlns:a16="http://schemas.microsoft.com/office/drawing/2014/main" id="{B906DF48-9880-504D-A727-DD8DA6720B72}"/>
                </a:ext>
              </a:extLst>
            </p:cNvPr>
            <p:cNvSpPr/>
            <p:nvPr/>
          </p:nvSpPr>
          <p:spPr>
            <a:xfrm>
              <a:off x="7797535" y="1536715"/>
              <a:ext cx="1554480" cy="64008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Set Intersection</a:t>
              </a:r>
            </a:p>
          </p:txBody>
        </p:sp>
      </p:grpSp>
    </p:spTree>
    <p:extLst>
      <p:ext uri="{BB962C8B-B14F-4D97-AF65-F5344CB8AC3E}">
        <p14:creationId xmlns:p14="http://schemas.microsoft.com/office/powerpoint/2010/main" val="412570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5573-10D2-564D-96DB-2EE40E43FBF1}"/>
              </a:ext>
            </a:extLst>
          </p:cNvPr>
          <p:cNvSpPr>
            <a:spLocks noGrp="1"/>
          </p:cNvSpPr>
          <p:nvPr>
            <p:ph type="title"/>
          </p:nvPr>
        </p:nvSpPr>
        <p:spPr/>
        <p:txBody>
          <a:bodyPr/>
          <a:lstStyle/>
          <a:p>
            <a:r>
              <a:rPr lang="en-US" dirty="0"/>
              <a:t>Implementation of MPC for Set Intersection</a:t>
            </a:r>
          </a:p>
        </p:txBody>
      </p:sp>
      <p:pic>
        <p:nvPicPr>
          <p:cNvPr id="6" name="Picture 5"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7" name="Group 6">
            <a:extLst>
              <a:ext uri="{FF2B5EF4-FFF2-40B4-BE49-F238E27FC236}">
                <a16:creationId xmlns:a16="http://schemas.microsoft.com/office/drawing/2014/main" id="{86E2C0FF-B88A-804B-8BCC-0C1278A7C22D}"/>
              </a:ext>
            </a:extLst>
          </p:cNvPr>
          <p:cNvGrpSpPr/>
          <p:nvPr/>
        </p:nvGrpSpPr>
        <p:grpSpPr>
          <a:xfrm>
            <a:off x="744783" y="1891322"/>
            <a:ext cx="10699261" cy="2711939"/>
            <a:chOff x="744783" y="1891322"/>
            <a:chExt cx="10699261" cy="2711939"/>
          </a:xfrm>
        </p:grpSpPr>
        <p:grpSp>
          <p:nvGrpSpPr>
            <p:cNvPr id="4" name="Group 3">
              <a:extLst>
                <a:ext uri="{FF2B5EF4-FFF2-40B4-BE49-F238E27FC236}">
                  <a16:creationId xmlns:a16="http://schemas.microsoft.com/office/drawing/2014/main" id="{19ACAA69-C30C-CE45-85A0-1ABC530A8EB0}"/>
                </a:ext>
              </a:extLst>
            </p:cNvPr>
            <p:cNvGrpSpPr/>
            <p:nvPr/>
          </p:nvGrpSpPr>
          <p:grpSpPr>
            <a:xfrm>
              <a:off x="744783" y="1891322"/>
              <a:ext cx="10699261" cy="2711939"/>
              <a:chOff x="744783" y="1891322"/>
              <a:chExt cx="10699261" cy="2711939"/>
            </a:xfrm>
          </p:grpSpPr>
          <p:sp>
            <p:nvSpPr>
              <p:cNvPr id="11" name="Rectangle 10">
                <a:extLst>
                  <a:ext uri="{FF2B5EF4-FFF2-40B4-BE49-F238E27FC236}">
                    <a16:creationId xmlns:a16="http://schemas.microsoft.com/office/drawing/2014/main" id="{AAFFA9BA-BF68-9C43-830D-5009A2998D9D}"/>
                  </a:ext>
                </a:extLst>
              </p:cNvPr>
              <p:cNvSpPr/>
              <p:nvPr/>
            </p:nvSpPr>
            <p:spPr>
              <a:xfrm>
                <a:off x="744783" y="1891322"/>
                <a:ext cx="10699261" cy="2711939"/>
              </a:xfrm>
              <a:prstGeom prst="rect">
                <a:avLst/>
              </a:prstGeom>
              <a:solidFill>
                <a:schemeClr val="bg1"/>
              </a:solidFill>
              <a:ln w="12700" cap="sq">
                <a:solidFill>
                  <a:schemeClr val="tx1"/>
                </a:solidFill>
                <a:miter lim="800000"/>
              </a:ln>
              <a:effectLst>
                <a:outerShdw blurRad="50800" dist="38100" dir="2700000" algn="tl" rotWithShape="0">
                  <a:prstClr val="black">
                    <a:alpha val="25000"/>
                  </a:prst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3" name="Picture 2" title="C++ code implementing MPC for set intersecti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5213" y="2186687"/>
                <a:ext cx="10058400" cy="2156459"/>
              </a:xfrm>
              <a:prstGeom prst="rect">
                <a:avLst/>
              </a:prstGeom>
            </p:spPr>
          </p:pic>
        </p:grpSp>
        <p:cxnSp>
          <p:nvCxnSpPr>
            <p:cNvPr id="12" name="Straight Connector 11" title="Underline of merge"/>
            <p:cNvCxnSpPr/>
            <p:nvPr/>
          </p:nvCxnSpPr>
          <p:spPr>
            <a:xfrm>
              <a:off x="3083887" y="3382126"/>
              <a:ext cx="66506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Underline of thresholdDeduplicate"/>
            <p:cNvCxnSpPr/>
            <p:nvPr/>
          </p:nvCxnSpPr>
          <p:spPr>
            <a:xfrm>
              <a:off x="3850551" y="3684410"/>
              <a:ext cx="250243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title="Underline of sort"/>
            <p:cNvCxnSpPr/>
            <p:nvPr/>
          </p:nvCxnSpPr>
          <p:spPr>
            <a:xfrm>
              <a:off x="2231829" y="3987012"/>
              <a:ext cx="51734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 name="Rectangle 4" descr="Image of lines of code">
            <a:extLst>
              <a:ext uri="{FF2B5EF4-FFF2-40B4-BE49-F238E27FC236}">
                <a16:creationId xmlns:a16="http://schemas.microsoft.com/office/drawing/2014/main" id="{A4067651-9FE2-7D45-B548-E4262836275C}"/>
              </a:ext>
            </a:extLst>
          </p:cNvPr>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b="1" dirty="0">
                <a:solidFill>
                  <a:schemeClr val="tx1"/>
                </a:solidFill>
                <a:cs typeface="Arial"/>
              </a:rPr>
              <a:t>Gadgets abstract thousands of lines of code to make MPC functionalities easy to prototype</a:t>
            </a:r>
            <a:endParaRPr lang="en-US" sz="1800" b="1" dirty="0">
              <a:solidFill>
                <a:schemeClr val="tx1"/>
              </a:solidFill>
              <a:cs typeface="Arial"/>
            </a:endParaRPr>
          </a:p>
        </p:txBody>
      </p:sp>
    </p:spTree>
    <p:extLst>
      <p:ext uri="{BB962C8B-B14F-4D97-AF65-F5344CB8AC3E}">
        <p14:creationId xmlns:p14="http://schemas.microsoft.com/office/powerpoint/2010/main" val="619735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Performance of MPC for Set Intersection</a:t>
            </a:r>
          </a:p>
        </p:txBody>
      </p:sp>
      <p:graphicFrame>
        <p:nvGraphicFramePr>
          <p:cNvPr id="10" name="Chart 9" descr="Performance chart"/>
          <p:cNvGraphicFramePr>
            <a:graphicFrameLocks/>
          </p:cNvGraphicFramePr>
          <p:nvPr>
            <p:extLst>
              <p:ext uri="{D42A27DB-BD31-4B8C-83A1-F6EECF244321}">
                <p14:modId xmlns:p14="http://schemas.microsoft.com/office/powerpoint/2010/main" val="4270983052"/>
              </p:ext>
            </p:extLst>
          </p:nvPr>
        </p:nvGraphicFramePr>
        <p:xfrm>
          <a:off x="339849" y="1187426"/>
          <a:ext cx="11509129" cy="458239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9327627" y="1741465"/>
            <a:ext cx="1678329"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Total Time</a:t>
            </a:r>
            <a:endParaRPr lang="en-US" sz="1400" b="1" baseline="30000" dirty="0">
              <a:latin typeface="Arial" panose="020B0604020202020204" pitchFamily="34" charset="0"/>
              <a:cs typeface="Arial" panose="020B0604020202020204" pitchFamily="34" charset="0"/>
            </a:endParaRPr>
          </a:p>
        </p:txBody>
      </p:sp>
      <p:sp>
        <p:nvSpPr>
          <p:cNvPr id="12" name="TextBox 11"/>
          <p:cNvSpPr txBox="1"/>
          <p:nvPr/>
        </p:nvSpPr>
        <p:spPr>
          <a:xfrm>
            <a:off x="9371012" y="3891706"/>
            <a:ext cx="1678329"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Time After Preprocessing</a:t>
            </a:r>
            <a:endParaRPr lang="en-US" sz="1400" b="1" baseline="30000" dirty="0">
              <a:latin typeface="Arial" panose="020B0604020202020204" pitchFamily="34" charset="0"/>
              <a:cs typeface="Arial" panose="020B0604020202020204" pitchFamily="34" charset="0"/>
            </a:endParaRPr>
          </a:p>
        </p:txBody>
      </p:sp>
      <p:sp>
        <p:nvSpPr>
          <p:cNvPr id="14" name="Rectangular Callout 13"/>
          <p:cNvSpPr/>
          <p:nvPr/>
        </p:nvSpPr>
        <p:spPr>
          <a:xfrm>
            <a:off x="8186129" y="2533792"/>
            <a:ext cx="3176636" cy="1043600"/>
          </a:xfrm>
          <a:custGeom>
            <a:avLst/>
            <a:gdLst>
              <a:gd name="connsiteX0" fmla="*/ 0 w 3443991"/>
              <a:gd name="connsiteY0" fmla="*/ 0 h 699905"/>
              <a:gd name="connsiteX1" fmla="*/ 2008995 w 3443991"/>
              <a:gd name="connsiteY1" fmla="*/ 0 h 699905"/>
              <a:gd name="connsiteX2" fmla="*/ 2008995 w 3443991"/>
              <a:gd name="connsiteY2" fmla="*/ 0 h 699905"/>
              <a:gd name="connsiteX3" fmla="*/ 2869993 w 3443991"/>
              <a:gd name="connsiteY3" fmla="*/ 0 h 699905"/>
              <a:gd name="connsiteX4" fmla="*/ 3443991 w 3443991"/>
              <a:gd name="connsiteY4" fmla="*/ 0 h 699905"/>
              <a:gd name="connsiteX5" fmla="*/ 3443991 w 3443991"/>
              <a:gd name="connsiteY5" fmla="*/ 408278 h 699905"/>
              <a:gd name="connsiteX6" fmla="*/ 3443991 w 3443991"/>
              <a:gd name="connsiteY6" fmla="*/ 408278 h 699905"/>
              <a:gd name="connsiteX7" fmla="*/ 3443991 w 3443991"/>
              <a:gd name="connsiteY7" fmla="*/ 583254 h 699905"/>
              <a:gd name="connsiteX8" fmla="*/ 3443991 w 3443991"/>
              <a:gd name="connsiteY8" fmla="*/ 699905 h 699905"/>
              <a:gd name="connsiteX9" fmla="*/ 2869993 w 3443991"/>
              <a:gd name="connsiteY9" fmla="*/ 699905 h 699905"/>
              <a:gd name="connsiteX10" fmla="*/ 2222407 w 3443991"/>
              <a:gd name="connsiteY10" fmla="*/ 1043600 h 699905"/>
              <a:gd name="connsiteX11" fmla="*/ 2008995 w 3443991"/>
              <a:gd name="connsiteY11" fmla="*/ 699905 h 699905"/>
              <a:gd name="connsiteX12" fmla="*/ 0 w 3443991"/>
              <a:gd name="connsiteY12" fmla="*/ 699905 h 699905"/>
              <a:gd name="connsiteX13" fmla="*/ 0 w 3443991"/>
              <a:gd name="connsiteY13" fmla="*/ 583254 h 699905"/>
              <a:gd name="connsiteX14" fmla="*/ 0 w 3443991"/>
              <a:gd name="connsiteY14" fmla="*/ 408278 h 699905"/>
              <a:gd name="connsiteX15" fmla="*/ 0 w 3443991"/>
              <a:gd name="connsiteY15" fmla="*/ 408278 h 699905"/>
              <a:gd name="connsiteX16" fmla="*/ 0 w 3443991"/>
              <a:gd name="connsiteY16" fmla="*/ 0 h 699905"/>
              <a:gd name="connsiteX0" fmla="*/ 0 w 3443991"/>
              <a:gd name="connsiteY0" fmla="*/ 0 h 1043600"/>
              <a:gd name="connsiteX1" fmla="*/ 2008995 w 3443991"/>
              <a:gd name="connsiteY1" fmla="*/ 0 h 1043600"/>
              <a:gd name="connsiteX2" fmla="*/ 2008995 w 3443991"/>
              <a:gd name="connsiteY2" fmla="*/ 0 h 1043600"/>
              <a:gd name="connsiteX3" fmla="*/ 2869993 w 3443991"/>
              <a:gd name="connsiteY3" fmla="*/ 0 h 1043600"/>
              <a:gd name="connsiteX4" fmla="*/ 3443991 w 3443991"/>
              <a:gd name="connsiteY4" fmla="*/ 0 h 1043600"/>
              <a:gd name="connsiteX5" fmla="*/ 3443991 w 3443991"/>
              <a:gd name="connsiteY5" fmla="*/ 408278 h 1043600"/>
              <a:gd name="connsiteX6" fmla="*/ 3443991 w 3443991"/>
              <a:gd name="connsiteY6" fmla="*/ 408278 h 1043600"/>
              <a:gd name="connsiteX7" fmla="*/ 3443991 w 3443991"/>
              <a:gd name="connsiteY7" fmla="*/ 583254 h 1043600"/>
              <a:gd name="connsiteX8" fmla="*/ 3443991 w 3443991"/>
              <a:gd name="connsiteY8" fmla="*/ 699905 h 1043600"/>
              <a:gd name="connsiteX9" fmla="*/ 2409014 w 3443991"/>
              <a:gd name="connsiteY9" fmla="*/ 707462 h 1043600"/>
              <a:gd name="connsiteX10" fmla="*/ 2222407 w 3443991"/>
              <a:gd name="connsiteY10" fmla="*/ 1043600 h 1043600"/>
              <a:gd name="connsiteX11" fmla="*/ 2008995 w 3443991"/>
              <a:gd name="connsiteY11" fmla="*/ 699905 h 1043600"/>
              <a:gd name="connsiteX12" fmla="*/ 0 w 3443991"/>
              <a:gd name="connsiteY12" fmla="*/ 699905 h 1043600"/>
              <a:gd name="connsiteX13" fmla="*/ 0 w 3443991"/>
              <a:gd name="connsiteY13" fmla="*/ 583254 h 1043600"/>
              <a:gd name="connsiteX14" fmla="*/ 0 w 3443991"/>
              <a:gd name="connsiteY14" fmla="*/ 408278 h 1043600"/>
              <a:gd name="connsiteX15" fmla="*/ 0 w 3443991"/>
              <a:gd name="connsiteY15" fmla="*/ 408278 h 1043600"/>
              <a:gd name="connsiteX16" fmla="*/ 0 w 3443991"/>
              <a:gd name="connsiteY16" fmla="*/ 0 h 10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3991" h="1043600">
                <a:moveTo>
                  <a:pt x="0" y="0"/>
                </a:moveTo>
                <a:lnTo>
                  <a:pt x="2008995" y="0"/>
                </a:lnTo>
                <a:lnTo>
                  <a:pt x="2008995" y="0"/>
                </a:lnTo>
                <a:lnTo>
                  <a:pt x="2869993" y="0"/>
                </a:lnTo>
                <a:lnTo>
                  <a:pt x="3443991" y="0"/>
                </a:lnTo>
                <a:lnTo>
                  <a:pt x="3443991" y="408278"/>
                </a:lnTo>
                <a:lnTo>
                  <a:pt x="3443991" y="408278"/>
                </a:lnTo>
                <a:lnTo>
                  <a:pt x="3443991" y="583254"/>
                </a:lnTo>
                <a:lnTo>
                  <a:pt x="3443991" y="699905"/>
                </a:lnTo>
                <a:lnTo>
                  <a:pt x="2409014" y="707462"/>
                </a:lnTo>
                <a:lnTo>
                  <a:pt x="2222407" y="1043600"/>
                </a:lnTo>
                <a:lnTo>
                  <a:pt x="2008995" y="699905"/>
                </a:lnTo>
                <a:lnTo>
                  <a:pt x="0" y="699905"/>
                </a:lnTo>
                <a:lnTo>
                  <a:pt x="0" y="583254"/>
                </a:lnTo>
                <a:lnTo>
                  <a:pt x="0" y="408278"/>
                </a:lnTo>
                <a:lnTo>
                  <a:pt x="0" y="408278"/>
                </a:lnTo>
                <a:lnTo>
                  <a:pt x="0" y="0"/>
                </a:lnTo>
                <a:close/>
              </a:path>
            </a:pathLst>
          </a:cu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sz="1800" b="1" dirty="0">
                <a:solidFill>
                  <a:schemeClr val="tx1"/>
                </a:solidFill>
              </a:rPr>
              <a:t>Results available in </a:t>
            </a:r>
            <a:br>
              <a:rPr lang="en-US" sz="1800" b="1" dirty="0">
                <a:solidFill>
                  <a:schemeClr val="tx1"/>
                </a:solidFill>
              </a:rPr>
            </a:br>
            <a:r>
              <a:rPr lang="en-US" sz="1800" b="1" dirty="0">
                <a:solidFill>
                  <a:schemeClr val="tx1"/>
                </a:solidFill>
              </a:rPr>
              <a:t>4 minutes for 3000 inputs</a:t>
            </a:r>
          </a:p>
        </p:txBody>
      </p:sp>
    </p:spTree>
    <p:extLst>
      <p:ext uri="{BB962C8B-B14F-4D97-AF65-F5344CB8AC3E}">
        <p14:creationId xmlns:p14="http://schemas.microsoft.com/office/powerpoint/2010/main" val="3837219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RAMP Gadget Library</a:t>
            </a:r>
          </a:p>
        </p:txBody>
      </p:sp>
      <p:pic>
        <p:nvPicPr>
          <p:cNvPr id="17" name="Picture 16"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sp>
        <p:nvSpPr>
          <p:cNvPr id="21" name="TextBox 20">
            <a:extLst>
              <a:ext uri="{FF2B5EF4-FFF2-40B4-BE49-F238E27FC236}">
                <a16:creationId xmlns:a16="http://schemas.microsoft.com/office/drawing/2014/main" id="{CF5FDDA6-F983-B847-BA85-97CE317D7246}"/>
              </a:ext>
            </a:extLst>
          </p:cNvPr>
          <p:cNvSpPr txBox="1"/>
          <p:nvPr/>
        </p:nvSpPr>
        <p:spPr>
          <a:xfrm>
            <a:off x="1624390" y="984696"/>
            <a:ext cx="1010213"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Arithmetic</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22" name="TextBox 21">
            <a:extLst>
              <a:ext uri="{FF2B5EF4-FFF2-40B4-BE49-F238E27FC236}">
                <a16:creationId xmlns:a16="http://schemas.microsoft.com/office/drawing/2014/main" id="{DF7F09C7-8BC9-C24C-A745-4EA26BC676F2}"/>
              </a:ext>
            </a:extLst>
          </p:cNvPr>
          <p:cNvSpPr txBox="1"/>
          <p:nvPr/>
        </p:nvSpPr>
        <p:spPr>
          <a:xfrm>
            <a:off x="392134" y="1271304"/>
            <a:ext cx="3474720" cy="2212848"/>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arithmeticSum</a:t>
            </a:r>
            <a:endParaRPr lang="en-US" sz="1100" dirty="0">
              <a:latin typeface="Consolas"/>
              <a:cs typeface="Consolas"/>
            </a:endParaRPr>
          </a:p>
          <a:p>
            <a:r>
              <a:rPr lang="en-US" sz="1100" dirty="0" err="1">
                <a:latin typeface="Consolas"/>
                <a:cs typeface="Consolas"/>
              </a:rPr>
              <a:t>arithmeticSumOfList</a:t>
            </a:r>
            <a:endParaRPr lang="en-US" sz="1100" dirty="0">
              <a:latin typeface="Consolas"/>
              <a:cs typeface="Consolas"/>
            </a:endParaRPr>
          </a:p>
          <a:p>
            <a:r>
              <a:rPr lang="en-US" sz="1100" dirty="0" err="1">
                <a:latin typeface="Consolas"/>
                <a:cs typeface="Consolas"/>
              </a:rPr>
              <a:t>cumulativeSum</a:t>
            </a:r>
            <a:endParaRPr lang="en-US" sz="1100" dirty="0">
              <a:latin typeface="Consolas"/>
              <a:cs typeface="Consolas"/>
            </a:endParaRPr>
          </a:p>
          <a:p>
            <a:r>
              <a:rPr lang="en-US" sz="1100" dirty="0" err="1">
                <a:latin typeface="Consolas"/>
                <a:cs typeface="Consolas"/>
              </a:rPr>
              <a:t>exponentiate</a:t>
            </a:r>
            <a:endParaRPr lang="en-US" sz="1100" dirty="0">
              <a:latin typeface="Consolas"/>
              <a:cs typeface="Consolas"/>
            </a:endParaRPr>
          </a:p>
          <a:p>
            <a:r>
              <a:rPr lang="en-US" sz="1100" dirty="0" err="1">
                <a:latin typeface="Consolas"/>
                <a:cs typeface="Consolas"/>
              </a:rPr>
              <a:t>popCount</a:t>
            </a:r>
            <a:endParaRPr lang="en-US" sz="1100" dirty="0">
              <a:latin typeface="Consolas"/>
              <a:cs typeface="Consolas"/>
            </a:endParaRPr>
          </a:p>
          <a:p>
            <a:r>
              <a:rPr lang="en-US" sz="1100" dirty="0">
                <a:latin typeface="Consolas"/>
                <a:cs typeface="Consolas"/>
              </a:rPr>
              <a:t>product</a:t>
            </a:r>
          </a:p>
          <a:p>
            <a:r>
              <a:rPr lang="en-US" sz="1100" dirty="0" err="1">
                <a:latin typeface="Consolas"/>
                <a:cs typeface="Consolas"/>
              </a:rPr>
              <a:t>productVectorDifferentSizes</a:t>
            </a:r>
            <a:endParaRPr lang="en-US" sz="1100" dirty="0">
              <a:latin typeface="Consolas"/>
              <a:cs typeface="Consolas"/>
            </a:endParaRPr>
          </a:p>
          <a:p>
            <a:r>
              <a:rPr lang="en-US" sz="1100" dirty="0" err="1">
                <a:latin typeface="Consolas"/>
                <a:cs typeface="Consolas"/>
              </a:rPr>
              <a:t>singleRoundAdditionHelper</a:t>
            </a:r>
            <a:endParaRPr lang="en-US" sz="1100" dirty="0">
              <a:latin typeface="Consolas"/>
              <a:cs typeface="Consolas"/>
            </a:endParaRPr>
          </a:p>
          <a:p>
            <a:r>
              <a:rPr lang="en-US" sz="1100" dirty="0">
                <a:latin typeface="Consolas"/>
                <a:cs typeface="Consolas"/>
              </a:rPr>
              <a:t>subtract (secret-secret)</a:t>
            </a:r>
          </a:p>
          <a:p>
            <a:r>
              <a:rPr lang="en-US" sz="1100" dirty="0">
                <a:latin typeface="Consolas"/>
                <a:cs typeface="Consolas"/>
              </a:rPr>
              <a:t>subtract (public-secret)</a:t>
            </a:r>
          </a:p>
          <a:p>
            <a:r>
              <a:rPr lang="en-US" sz="1100" dirty="0">
                <a:latin typeface="Consolas"/>
                <a:cs typeface="Consolas"/>
              </a:rPr>
              <a:t>subtract (secret-public)</a:t>
            </a:r>
          </a:p>
          <a:p>
            <a:r>
              <a:rPr lang="en-US" sz="1100" dirty="0">
                <a:latin typeface="Consolas"/>
                <a:cs typeface="Consolas"/>
              </a:rPr>
              <a:t>sum</a:t>
            </a:r>
          </a:p>
        </p:txBody>
      </p:sp>
      <p:sp>
        <p:nvSpPr>
          <p:cNvPr id="25" name="TextBox 24">
            <a:extLst>
              <a:ext uri="{FF2B5EF4-FFF2-40B4-BE49-F238E27FC236}">
                <a16:creationId xmlns:a16="http://schemas.microsoft.com/office/drawing/2014/main" id="{30C617AA-643F-0B47-A818-95FEA2309470}"/>
              </a:ext>
            </a:extLst>
          </p:cNvPr>
          <p:cNvSpPr txBox="1"/>
          <p:nvPr/>
        </p:nvSpPr>
        <p:spPr>
          <a:xfrm>
            <a:off x="1298176" y="3510801"/>
            <a:ext cx="1662635"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noProof="0" dirty="0">
                <a:solidFill>
                  <a:srgbClr val="000000"/>
                </a:solidFill>
                <a:latin typeface="Arial"/>
              </a:rPr>
              <a:t>Boolean operators</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23" name="TextBox 22">
            <a:extLst>
              <a:ext uri="{FF2B5EF4-FFF2-40B4-BE49-F238E27FC236}">
                <a16:creationId xmlns:a16="http://schemas.microsoft.com/office/drawing/2014/main" id="{A0415985-6F52-5346-8ECF-506DE69AE306}"/>
              </a:ext>
            </a:extLst>
          </p:cNvPr>
          <p:cNvSpPr txBox="1"/>
          <p:nvPr/>
        </p:nvSpPr>
        <p:spPr>
          <a:xfrm>
            <a:off x="388694" y="3796663"/>
            <a:ext cx="3474720" cy="2432304"/>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bgwNot</a:t>
            </a:r>
            <a:endParaRPr lang="en-US" sz="1100" dirty="0">
              <a:latin typeface="Consolas"/>
              <a:cs typeface="Consolas"/>
            </a:endParaRPr>
          </a:p>
          <a:p>
            <a:r>
              <a:rPr lang="en-US" sz="1100" dirty="0" err="1">
                <a:latin typeface="Consolas"/>
                <a:cs typeface="Consolas"/>
              </a:rPr>
              <a:t>bgwOr</a:t>
            </a:r>
            <a:endParaRPr lang="en-US" sz="1100" dirty="0">
              <a:latin typeface="Consolas"/>
              <a:cs typeface="Consolas"/>
            </a:endParaRPr>
          </a:p>
          <a:p>
            <a:r>
              <a:rPr lang="en-US" sz="1100" dirty="0" err="1">
                <a:latin typeface="Consolas"/>
                <a:cs typeface="Consolas"/>
              </a:rPr>
              <a:t>bgwXor</a:t>
            </a:r>
            <a:r>
              <a:rPr lang="en-US" sz="1100" dirty="0">
                <a:latin typeface="Consolas"/>
                <a:cs typeface="Consolas"/>
              </a:rPr>
              <a:t> (secret-secret)</a:t>
            </a:r>
          </a:p>
          <a:p>
            <a:r>
              <a:rPr lang="en-US" sz="1100" dirty="0" err="1">
                <a:latin typeface="Consolas"/>
                <a:cs typeface="Consolas"/>
              </a:rPr>
              <a:t>bgwXor</a:t>
            </a:r>
            <a:r>
              <a:rPr lang="en-US" sz="1100" dirty="0">
                <a:latin typeface="Consolas"/>
                <a:cs typeface="Consolas"/>
              </a:rPr>
              <a:t> (public-secret)</a:t>
            </a:r>
          </a:p>
          <a:p>
            <a:r>
              <a:rPr lang="en-US" sz="1100" dirty="0" err="1">
                <a:latin typeface="Consolas"/>
                <a:cs typeface="Consolas"/>
              </a:rPr>
              <a:t>bitmaskVectorAnd</a:t>
            </a:r>
            <a:r>
              <a:rPr lang="en-US" sz="1100" dirty="0">
                <a:latin typeface="Consolas"/>
                <a:cs typeface="Consolas"/>
              </a:rPr>
              <a:t> (bool)</a:t>
            </a:r>
          </a:p>
          <a:p>
            <a:r>
              <a:rPr lang="en-US" sz="1100" dirty="0" err="1">
                <a:latin typeface="Consolas"/>
                <a:cs typeface="Consolas"/>
              </a:rPr>
              <a:t>bitmaskVectorAnd</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bitmaskVectorOr</a:t>
            </a:r>
            <a:r>
              <a:rPr lang="en-US" sz="1100" dirty="0">
                <a:latin typeface="Consolas"/>
                <a:cs typeface="Consolas"/>
              </a:rPr>
              <a:t> (bool)</a:t>
            </a:r>
          </a:p>
          <a:p>
            <a:r>
              <a:rPr lang="en-US" sz="1100" dirty="0" err="1">
                <a:latin typeface="Consolas"/>
                <a:cs typeface="Consolas"/>
              </a:rPr>
              <a:t>bitmaskVectorOr</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bitwiseToSingleShare</a:t>
            </a:r>
            <a:endParaRPr lang="en-US" sz="1100" dirty="0">
              <a:latin typeface="Consolas"/>
              <a:cs typeface="Consolas"/>
            </a:endParaRPr>
          </a:p>
          <a:p>
            <a:r>
              <a:rPr lang="en-US" sz="1100" dirty="0" err="1">
                <a:latin typeface="Consolas"/>
                <a:cs typeface="Consolas"/>
              </a:rPr>
              <a:t>leastSignificantBit</a:t>
            </a:r>
            <a:endParaRPr lang="en-US" sz="1100" dirty="0">
              <a:latin typeface="Consolas"/>
              <a:cs typeface="Consolas"/>
            </a:endParaRPr>
          </a:p>
          <a:p>
            <a:r>
              <a:rPr lang="en-US" sz="1100" dirty="0" err="1">
                <a:latin typeface="Consolas"/>
                <a:cs typeface="Consolas"/>
              </a:rPr>
              <a:t>linearPrefixOr</a:t>
            </a:r>
            <a:endParaRPr lang="en-US" sz="1100" dirty="0">
              <a:latin typeface="Consolas"/>
              <a:cs typeface="Consolas"/>
            </a:endParaRPr>
          </a:p>
          <a:p>
            <a:r>
              <a:rPr lang="en-US" sz="1100" dirty="0">
                <a:latin typeface="Consolas"/>
                <a:cs typeface="Consolas"/>
              </a:rPr>
              <a:t>mux (bool)</a:t>
            </a:r>
          </a:p>
          <a:p>
            <a:r>
              <a:rPr lang="en-US" sz="1100" dirty="0">
                <a:latin typeface="Consolas"/>
                <a:cs typeface="Consolas"/>
              </a:rPr>
              <a:t>mux (</a:t>
            </a:r>
            <a:r>
              <a:rPr lang="en-US" sz="1100" dirty="0" err="1">
                <a:latin typeface="Consolas"/>
                <a:cs typeface="Consolas"/>
              </a:rPr>
              <a:t>arith</a:t>
            </a:r>
            <a:r>
              <a:rPr lang="en-US" sz="1100" dirty="0">
                <a:latin typeface="Consolas"/>
                <a:cs typeface="Consolas"/>
              </a:rPr>
              <a:t>)</a:t>
            </a:r>
          </a:p>
        </p:txBody>
      </p:sp>
      <p:sp>
        <p:nvSpPr>
          <p:cNvPr id="29" name="TextBox 28">
            <a:extLst>
              <a:ext uri="{FF2B5EF4-FFF2-40B4-BE49-F238E27FC236}">
                <a16:creationId xmlns:a16="http://schemas.microsoft.com/office/drawing/2014/main" id="{4323819A-32A1-7048-94B1-0027182AA078}"/>
              </a:ext>
            </a:extLst>
          </p:cNvPr>
          <p:cNvSpPr txBox="1"/>
          <p:nvPr/>
        </p:nvSpPr>
        <p:spPr>
          <a:xfrm>
            <a:off x="5127642" y="984696"/>
            <a:ext cx="1933543" cy="292388"/>
          </a:xfrm>
          <a:prstGeom prst="rect">
            <a:avLst/>
          </a:prstGeom>
          <a:noFill/>
        </p:spPr>
        <p:txBody>
          <a:bodyPr wrap="none" rtlCol="0">
            <a:spAutoFit/>
          </a:bodyPr>
          <a:lstStyle/>
          <a:p>
            <a:pPr algn="ctr">
              <a:defRPr/>
            </a:pPr>
            <a:r>
              <a:rPr lang="en-US" sz="1300" b="1" dirty="0">
                <a:solidFill>
                  <a:srgbClr val="000000"/>
                </a:solidFill>
                <a:latin typeface="Arial"/>
              </a:rPr>
              <a:t>Fixed-point arithmetic</a:t>
            </a:r>
          </a:p>
        </p:txBody>
      </p:sp>
      <p:sp>
        <p:nvSpPr>
          <p:cNvPr id="26" name="TextBox 25">
            <a:extLst>
              <a:ext uri="{FF2B5EF4-FFF2-40B4-BE49-F238E27FC236}">
                <a16:creationId xmlns:a16="http://schemas.microsoft.com/office/drawing/2014/main" id="{B216E0E8-0E96-1D43-9B36-360CFA1367B6}"/>
              </a:ext>
            </a:extLst>
          </p:cNvPr>
          <p:cNvSpPr txBox="1"/>
          <p:nvPr/>
        </p:nvSpPr>
        <p:spPr>
          <a:xfrm>
            <a:off x="4358772" y="1271304"/>
            <a:ext cx="3474720" cy="576072"/>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fixedPointAdd</a:t>
            </a:r>
            <a:endParaRPr lang="en-US" sz="1100" dirty="0">
              <a:latin typeface="Consolas"/>
              <a:cs typeface="Consolas"/>
            </a:endParaRPr>
          </a:p>
          <a:p>
            <a:r>
              <a:rPr lang="en-US" sz="1100" dirty="0" err="1">
                <a:latin typeface="Consolas"/>
                <a:cs typeface="Consolas"/>
              </a:rPr>
              <a:t>fixedPointDiv</a:t>
            </a:r>
            <a:endParaRPr lang="en-US" sz="1100" dirty="0">
              <a:latin typeface="Consolas"/>
              <a:cs typeface="Consolas"/>
            </a:endParaRPr>
          </a:p>
          <a:p>
            <a:r>
              <a:rPr lang="en-US" sz="1100" dirty="0" err="1">
                <a:latin typeface="Consolas"/>
                <a:cs typeface="Consolas"/>
              </a:rPr>
              <a:t>fixedPointMult</a:t>
            </a:r>
            <a:endParaRPr lang="en-US" sz="1100" dirty="0">
              <a:latin typeface="Consolas"/>
              <a:cs typeface="Consolas"/>
            </a:endParaRPr>
          </a:p>
        </p:txBody>
      </p:sp>
      <p:sp>
        <p:nvSpPr>
          <p:cNvPr id="31" name="TextBox 30">
            <a:extLst>
              <a:ext uri="{FF2B5EF4-FFF2-40B4-BE49-F238E27FC236}">
                <a16:creationId xmlns:a16="http://schemas.microsoft.com/office/drawing/2014/main" id="{F7CFE1AD-B9DA-2B4D-A6B6-A9AD7C6D0EED}"/>
              </a:ext>
            </a:extLst>
          </p:cNvPr>
          <p:cNvSpPr txBox="1"/>
          <p:nvPr/>
        </p:nvSpPr>
        <p:spPr>
          <a:xfrm>
            <a:off x="5676671" y="1857092"/>
            <a:ext cx="835485"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Equality</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30" name="TextBox 29">
            <a:extLst>
              <a:ext uri="{FF2B5EF4-FFF2-40B4-BE49-F238E27FC236}">
                <a16:creationId xmlns:a16="http://schemas.microsoft.com/office/drawing/2014/main" id="{CA02BDA0-0578-694F-A27C-11D23FC05A27}"/>
              </a:ext>
            </a:extLst>
          </p:cNvPr>
          <p:cNvSpPr txBox="1"/>
          <p:nvPr/>
        </p:nvSpPr>
        <p:spPr>
          <a:xfrm>
            <a:off x="4350915" y="2127076"/>
            <a:ext cx="3474720" cy="740664"/>
          </a:xfrm>
          <a:prstGeom prst="rect">
            <a:avLst/>
          </a:prstGeom>
          <a:solidFill>
            <a:srgbClr val="E0E0E0"/>
          </a:solidFill>
          <a:ln>
            <a:solidFill>
              <a:schemeClr val="tx1"/>
            </a:solidFill>
          </a:ln>
        </p:spPr>
        <p:txBody>
          <a:bodyPr wrap="square" rtlCol="0" anchor="ctr" anchorCtr="0">
            <a:noAutofit/>
          </a:bodyPr>
          <a:lstStyle/>
          <a:p>
            <a:r>
              <a:rPr lang="en-US" sz="1100" dirty="0">
                <a:latin typeface="Consolas"/>
                <a:cs typeface="Consolas"/>
              </a:rPr>
              <a:t>equality (bool)</a:t>
            </a:r>
          </a:p>
          <a:p>
            <a:r>
              <a:rPr lang="en-US" sz="1100" dirty="0">
                <a:latin typeface="Consolas"/>
                <a:cs typeface="Consolas"/>
              </a:rPr>
              <a:t>equality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equalityUsingRandomBitwiseShares</a:t>
            </a:r>
            <a:endParaRPr lang="en-US" sz="1100" dirty="0">
              <a:latin typeface="Consolas"/>
              <a:cs typeface="Consolas"/>
            </a:endParaRPr>
          </a:p>
          <a:p>
            <a:r>
              <a:rPr lang="en-US" sz="1100" dirty="0" err="1">
                <a:latin typeface="Consolas"/>
                <a:cs typeface="Consolas"/>
              </a:rPr>
              <a:t>fermatEquality</a:t>
            </a:r>
            <a:endParaRPr lang="en-US" sz="1100" dirty="0">
              <a:latin typeface="Consolas"/>
              <a:cs typeface="Consolas"/>
            </a:endParaRPr>
          </a:p>
        </p:txBody>
      </p:sp>
      <p:sp>
        <p:nvSpPr>
          <p:cNvPr id="48" name="TextBox 47"/>
          <p:cNvSpPr txBox="1"/>
          <p:nvPr/>
        </p:nvSpPr>
        <p:spPr>
          <a:xfrm>
            <a:off x="5514766" y="2882800"/>
            <a:ext cx="1159292" cy="2801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Comparison</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44" name="TextBox 43"/>
          <p:cNvSpPr txBox="1"/>
          <p:nvPr/>
        </p:nvSpPr>
        <p:spPr>
          <a:xfrm>
            <a:off x="4357052" y="3147439"/>
            <a:ext cx="3474720" cy="3081528"/>
          </a:xfrm>
          <a:prstGeom prst="rect">
            <a:avLst/>
          </a:prstGeom>
          <a:solidFill>
            <a:srgbClr val="E0E0E0"/>
          </a:solidFill>
          <a:ln>
            <a:solidFill>
              <a:schemeClr val="tx1"/>
            </a:solidFill>
          </a:ln>
        </p:spPr>
        <p:txBody>
          <a:bodyPr wrap="square" rtlCol="0" anchor="ctr" anchorCtr="0">
            <a:noAutofit/>
          </a:bodyPr>
          <a:lstStyle/>
          <a:p>
            <a:pPr>
              <a:lnSpc>
                <a:spcPts val="1300"/>
              </a:lnSpc>
            </a:pPr>
            <a:r>
              <a:rPr lang="en-US" sz="1100" dirty="0" err="1">
                <a:latin typeface="Consolas"/>
                <a:cs typeface="Consolas"/>
              </a:rPr>
              <a:t>bitwiseSharesLessThanModulus</a:t>
            </a:r>
            <a:endParaRPr lang="en-US" sz="1100" dirty="0">
              <a:latin typeface="Consolas"/>
              <a:cs typeface="Consolas"/>
            </a:endParaRPr>
          </a:p>
          <a:p>
            <a:pPr>
              <a:lnSpc>
                <a:spcPts val="1300"/>
              </a:lnSpc>
            </a:pPr>
            <a:r>
              <a:rPr lang="en-US" sz="1100" dirty="0" err="1">
                <a:latin typeface="Consolas"/>
                <a:cs typeface="Consolas"/>
              </a:rPr>
              <a:t>bitwiseSharesLessThanPublicValues</a:t>
            </a:r>
            <a:endParaRPr lang="en-US" sz="1100" dirty="0">
              <a:latin typeface="Consolas"/>
              <a:cs typeface="Consolas"/>
            </a:endParaRPr>
          </a:p>
          <a:p>
            <a:pPr>
              <a:lnSpc>
                <a:spcPts val="1300"/>
              </a:lnSpc>
            </a:pPr>
            <a:r>
              <a:rPr lang="en-US" sz="1100" dirty="0">
                <a:latin typeface="Consolas"/>
                <a:cs typeface="Consolas"/>
              </a:rPr>
              <a:t>comparator</a:t>
            </a:r>
          </a:p>
          <a:p>
            <a:pPr>
              <a:lnSpc>
                <a:spcPts val="1300"/>
              </a:lnSpc>
            </a:pPr>
            <a:r>
              <a:rPr lang="en-US" sz="1100" dirty="0" err="1">
                <a:latin typeface="Consolas"/>
                <a:cs typeface="Consolas"/>
              </a:rPr>
              <a:t>greaterThan</a:t>
            </a:r>
            <a:r>
              <a:rPr lang="en-US" sz="1100" dirty="0">
                <a:latin typeface="Consolas"/>
                <a:cs typeface="Consolas"/>
              </a:rPr>
              <a:t> (bool)</a:t>
            </a:r>
          </a:p>
          <a:p>
            <a:pPr>
              <a:lnSpc>
                <a:spcPts val="1300"/>
              </a:lnSpc>
            </a:pPr>
            <a:r>
              <a:rPr lang="en-US" sz="1100" dirty="0" err="1">
                <a:latin typeface="Consolas"/>
                <a:cs typeface="Consolas"/>
              </a:rPr>
              <a:t>greaterThan</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pPr>
              <a:lnSpc>
                <a:spcPts val="1300"/>
              </a:lnSpc>
            </a:pPr>
            <a:r>
              <a:rPr lang="en-US" sz="1100" dirty="0" err="1">
                <a:latin typeface="Consolas"/>
                <a:cs typeface="Consolas"/>
              </a:rPr>
              <a:t>greaterThanThreshold</a:t>
            </a:r>
            <a:endParaRPr lang="en-US" sz="1100" dirty="0">
              <a:latin typeface="Consolas"/>
              <a:cs typeface="Consolas"/>
            </a:endParaRPr>
          </a:p>
          <a:p>
            <a:pPr>
              <a:lnSpc>
                <a:spcPts val="1300"/>
              </a:lnSpc>
            </a:pPr>
            <a:r>
              <a:rPr lang="en-US" sz="1100" dirty="0" err="1">
                <a:latin typeface="Consolas"/>
                <a:cs typeface="Consolas"/>
              </a:rPr>
              <a:t>greaterThanWithinHalfField</a:t>
            </a:r>
            <a:endParaRPr lang="en-US" sz="1100" dirty="0">
              <a:latin typeface="Consolas"/>
              <a:cs typeface="Consolas"/>
            </a:endParaRPr>
          </a:p>
          <a:p>
            <a:pPr>
              <a:lnSpc>
                <a:spcPts val="1300"/>
              </a:lnSpc>
            </a:pPr>
            <a:r>
              <a:rPr lang="en-US" sz="1100" dirty="0" err="1">
                <a:latin typeface="Consolas"/>
                <a:cs typeface="Consolas"/>
              </a:rPr>
              <a:t>lessThan</a:t>
            </a:r>
            <a:r>
              <a:rPr lang="en-US" sz="1100" dirty="0">
                <a:latin typeface="Consolas"/>
                <a:cs typeface="Consolas"/>
              </a:rPr>
              <a:t> (bool)</a:t>
            </a:r>
          </a:p>
          <a:p>
            <a:pPr>
              <a:lnSpc>
                <a:spcPts val="1300"/>
              </a:lnSpc>
            </a:pPr>
            <a:r>
              <a:rPr lang="en-US" sz="1100" dirty="0" err="1">
                <a:latin typeface="Consolas"/>
                <a:cs typeface="Consolas"/>
              </a:rPr>
              <a:t>lessThan</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pPr>
              <a:lnSpc>
                <a:spcPts val="1300"/>
              </a:lnSpc>
            </a:pPr>
            <a:r>
              <a:rPr lang="en-US" sz="1100" dirty="0" err="1">
                <a:latin typeface="Consolas"/>
                <a:cs typeface="Consolas"/>
              </a:rPr>
              <a:t>lessThanWithinHalfField</a:t>
            </a:r>
            <a:endParaRPr lang="en-US" sz="1100" dirty="0">
              <a:latin typeface="Consolas"/>
              <a:cs typeface="Consolas"/>
            </a:endParaRPr>
          </a:p>
          <a:p>
            <a:pPr>
              <a:lnSpc>
                <a:spcPts val="1300"/>
              </a:lnSpc>
            </a:pPr>
            <a:r>
              <a:rPr lang="en-US" sz="1100" dirty="0" err="1">
                <a:latin typeface="Consolas"/>
                <a:cs typeface="Consolas"/>
              </a:rPr>
              <a:t>linearGreaterThan</a:t>
            </a:r>
            <a:endParaRPr lang="en-US" sz="1100" dirty="0">
              <a:latin typeface="Consolas"/>
              <a:cs typeface="Consolas"/>
            </a:endParaRPr>
          </a:p>
          <a:p>
            <a:pPr>
              <a:lnSpc>
                <a:spcPts val="1300"/>
              </a:lnSpc>
            </a:pPr>
            <a:r>
              <a:rPr lang="en-US" sz="1100" dirty="0" err="1">
                <a:latin typeface="Consolas"/>
                <a:cs typeface="Consolas"/>
              </a:rPr>
              <a:t>maskWithBitwiseRandomSharesAndOpen</a:t>
            </a:r>
            <a:endParaRPr lang="en-US" sz="1100" dirty="0">
              <a:latin typeface="Consolas"/>
              <a:cs typeface="Consolas"/>
            </a:endParaRPr>
          </a:p>
          <a:p>
            <a:pPr>
              <a:lnSpc>
                <a:spcPts val="1300"/>
              </a:lnSpc>
            </a:pPr>
            <a:r>
              <a:rPr lang="en-US" sz="1100" dirty="0">
                <a:latin typeface="Consolas"/>
                <a:cs typeface="Consolas"/>
              </a:rPr>
              <a:t>max</a:t>
            </a:r>
          </a:p>
          <a:p>
            <a:pPr>
              <a:lnSpc>
                <a:spcPts val="1300"/>
              </a:lnSpc>
            </a:pPr>
            <a:r>
              <a:rPr lang="en-US" sz="1100" dirty="0" err="1">
                <a:latin typeface="Consolas"/>
                <a:cs typeface="Consolas"/>
              </a:rPr>
              <a:t>maxWithinHalfField</a:t>
            </a:r>
            <a:endParaRPr lang="en-US" sz="1100" dirty="0">
              <a:latin typeface="Consolas"/>
              <a:cs typeface="Consolas"/>
            </a:endParaRPr>
          </a:p>
          <a:p>
            <a:pPr>
              <a:lnSpc>
                <a:spcPts val="1300"/>
              </a:lnSpc>
            </a:pPr>
            <a:r>
              <a:rPr lang="en-US" sz="1100" dirty="0">
                <a:latin typeface="Consolas"/>
                <a:cs typeface="Consolas"/>
              </a:rPr>
              <a:t>min</a:t>
            </a:r>
          </a:p>
          <a:p>
            <a:pPr>
              <a:lnSpc>
                <a:spcPts val="1300"/>
              </a:lnSpc>
            </a:pPr>
            <a:r>
              <a:rPr lang="en-US" sz="1100" dirty="0" err="1">
                <a:latin typeface="Consolas"/>
                <a:cs typeface="Consolas"/>
              </a:rPr>
              <a:t>minWithinHalfField</a:t>
            </a:r>
            <a:endParaRPr lang="en-US" sz="1100" dirty="0">
              <a:latin typeface="Consolas"/>
              <a:cs typeface="Consolas"/>
            </a:endParaRPr>
          </a:p>
          <a:p>
            <a:pPr>
              <a:lnSpc>
                <a:spcPts val="1300"/>
              </a:lnSpc>
            </a:pPr>
            <a:r>
              <a:rPr lang="en-US" sz="1100" dirty="0" err="1">
                <a:latin typeface="Consolas"/>
                <a:cs typeface="Consolas"/>
              </a:rPr>
              <a:t>publicValuesLessThanBitwiseShares</a:t>
            </a:r>
            <a:endParaRPr lang="en-US" sz="1100" dirty="0">
              <a:latin typeface="Consolas"/>
              <a:cs typeface="Consolas"/>
            </a:endParaRPr>
          </a:p>
          <a:p>
            <a:pPr>
              <a:lnSpc>
                <a:spcPts val="1300"/>
              </a:lnSpc>
            </a:pPr>
            <a:r>
              <a:rPr lang="en-US" sz="1100" dirty="0" err="1">
                <a:latin typeface="Consolas"/>
                <a:cs typeface="Consolas"/>
              </a:rPr>
              <a:t>treewiseGreaterThan</a:t>
            </a:r>
            <a:endParaRPr lang="en-US" sz="1100" dirty="0">
              <a:latin typeface="Consolas"/>
              <a:cs typeface="Consolas"/>
            </a:endParaRPr>
          </a:p>
        </p:txBody>
      </p:sp>
      <p:sp>
        <p:nvSpPr>
          <p:cNvPr id="36" name="TextBox 35">
            <a:extLst>
              <a:ext uri="{FF2B5EF4-FFF2-40B4-BE49-F238E27FC236}">
                <a16:creationId xmlns:a16="http://schemas.microsoft.com/office/drawing/2014/main" id="{52F5932E-F4D4-EA40-9D79-2EA7C4AA7E65}"/>
              </a:ext>
            </a:extLst>
          </p:cNvPr>
          <p:cNvSpPr txBox="1"/>
          <p:nvPr/>
        </p:nvSpPr>
        <p:spPr>
          <a:xfrm>
            <a:off x="9803724" y="984696"/>
            <a:ext cx="518091" cy="292388"/>
          </a:xfrm>
          <a:prstGeom prst="rect">
            <a:avLst/>
          </a:prstGeom>
          <a:noFill/>
        </p:spPr>
        <p:txBody>
          <a:bodyPr wrap="none" rtlCol="0">
            <a:spAutoFit/>
          </a:bodyPr>
          <a:lstStyle/>
          <a:p>
            <a:pPr algn="ctr">
              <a:defRPr/>
            </a:pPr>
            <a:r>
              <a:rPr lang="en-US" sz="1300" b="1" dirty="0">
                <a:solidFill>
                  <a:srgbClr val="000000"/>
                </a:solidFill>
                <a:latin typeface="Arial"/>
              </a:rPr>
              <a:t>Sort</a:t>
            </a:r>
          </a:p>
        </p:txBody>
      </p:sp>
      <p:sp>
        <p:nvSpPr>
          <p:cNvPr id="37" name="TextBox 36">
            <a:extLst>
              <a:ext uri="{FF2B5EF4-FFF2-40B4-BE49-F238E27FC236}">
                <a16:creationId xmlns:a16="http://schemas.microsoft.com/office/drawing/2014/main" id="{0322FECA-920C-614A-92E6-8808E3997BA3}"/>
              </a:ext>
            </a:extLst>
          </p:cNvPr>
          <p:cNvSpPr txBox="1"/>
          <p:nvPr/>
        </p:nvSpPr>
        <p:spPr>
          <a:xfrm>
            <a:off x="8325410" y="1271304"/>
            <a:ext cx="3474720" cy="1143000"/>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mergeVectorsShortestFirst</a:t>
            </a:r>
            <a:endParaRPr lang="en-US" sz="1100" dirty="0">
              <a:latin typeface="Consolas"/>
              <a:cs typeface="Consolas"/>
            </a:endParaRPr>
          </a:p>
          <a:p>
            <a:r>
              <a:rPr lang="en-US" sz="1100" dirty="0" err="1">
                <a:latin typeface="Consolas"/>
                <a:cs typeface="Consolas"/>
              </a:rPr>
              <a:t>mergeVectorsTreePattern</a:t>
            </a:r>
            <a:endParaRPr lang="en-US" sz="1100" dirty="0">
              <a:latin typeface="Consolas"/>
              <a:cs typeface="Consolas"/>
            </a:endParaRPr>
          </a:p>
          <a:p>
            <a:r>
              <a:rPr lang="en-US" sz="1100" dirty="0" err="1">
                <a:latin typeface="Consolas"/>
                <a:cs typeface="Consolas"/>
              </a:rPr>
              <a:t>oddEvenMerge</a:t>
            </a:r>
            <a:endParaRPr lang="en-US" sz="1100" dirty="0">
              <a:latin typeface="Consolas"/>
              <a:cs typeface="Consolas"/>
            </a:endParaRPr>
          </a:p>
          <a:p>
            <a:r>
              <a:rPr lang="en-US" sz="1100" dirty="0" err="1">
                <a:latin typeface="Consolas"/>
                <a:cs typeface="Consolas"/>
              </a:rPr>
              <a:t>oddEvenMergeSort</a:t>
            </a:r>
            <a:endParaRPr lang="en-US" sz="1100" dirty="0">
              <a:latin typeface="Consolas"/>
              <a:cs typeface="Consolas"/>
            </a:endParaRPr>
          </a:p>
          <a:p>
            <a:r>
              <a:rPr lang="en-US" sz="1100" dirty="0">
                <a:latin typeface="Consolas"/>
                <a:cs typeface="Consolas"/>
              </a:rPr>
              <a:t>sort</a:t>
            </a:r>
          </a:p>
          <a:p>
            <a:r>
              <a:rPr lang="en-US" sz="1100" dirty="0" err="1">
                <a:latin typeface="Consolas"/>
                <a:cs typeface="Consolas"/>
              </a:rPr>
              <a:t>sortPairsByFirstElement</a:t>
            </a:r>
            <a:endParaRPr lang="en-US" sz="1100" dirty="0">
              <a:latin typeface="Consolas"/>
              <a:cs typeface="Consolas"/>
            </a:endParaRPr>
          </a:p>
        </p:txBody>
      </p:sp>
      <p:sp>
        <p:nvSpPr>
          <p:cNvPr id="38" name="TextBox 37">
            <a:extLst>
              <a:ext uri="{FF2B5EF4-FFF2-40B4-BE49-F238E27FC236}">
                <a16:creationId xmlns:a16="http://schemas.microsoft.com/office/drawing/2014/main" id="{B3C666CC-2C59-B149-84FB-0F641EFC757B}"/>
              </a:ext>
            </a:extLst>
          </p:cNvPr>
          <p:cNvSpPr txBox="1"/>
          <p:nvPr/>
        </p:nvSpPr>
        <p:spPr>
          <a:xfrm>
            <a:off x="9366105" y="2451664"/>
            <a:ext cx="1393330"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Set operations</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45" name="TextBox 44">
            <a:extLst>
              <a:ext uri="{FF2B5EF4-FFF2-40B4-BE49-F238E27FC236}">
                <a16:creationId xmlns:a16="http://schemas.microsoft.com/office/drawing/2014/main" id="{75CC632E-E7A2-CE45-8CA2-A36F00CD9186}"/>
              </a:ext>
            </a:extLst>
          </p:cNvPr>
          <p:cNvSpPr txBox="1"/>
          <p:nvPr/>
        </p:nvSpPr>
        <p:spPr>
          <a:xfrm>
            <a:off x="8325410" y="2738670"/>
            <a:ext cx="3474720" cy="2192012"/>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deduplicate</a:t>
            </a:r>
            <a:r>
              <a:rPr lang="en-US" sz="1100" dirty="0">
                <a:latin typeface="Consolas"/>
                <a:cs typeface="Consolas"/>
              </a:rPr>
              <a:t> (bool)</a:t>
            </a:r>
          </a:p>
          <a:p>
            <a:r>
              <a:rPr lang="en-US" sz="1100" dirty="0" err="1">
                <a:latin typeface="Consolas"/>
                <a:cs typeface="Consolas"/>
              </a:rPr>
              <a:t>deduplicate</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distinctCountFromIndicators</a:t>
            </a:r>
            <a:r>
              <a:rPr lang="en-US" sz="1100" dirty="0">
                <a:latin typeface="Consolas"/>
                <a:cs typeface="Consolas"/>
              </a:rPr>
              <a:t> (bool)</a:t>
            </a:r>
          </a:p>
          <a:p>
            <a:r>
              <a:rPr lang="en-US" sz="1100" dirty="0" err="1">
                <a:latin typeface="Consolas"/>
                <a:cs typeface="Consolas"/>
              </a:rPr>
              <a:t>distinctCountFromIndicators</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distinctCountOfSorted</a:t>
            </a:r>
            <a:endParaRPr lang="en-US" sz="1100" dirty="0">
              <a:latin typeface="Consolas"/>
              <a:cs typeface="Consolas"/>
            </a:endParaRPr>
          </a:p>
          <a:p>
            <a:r>
              <a:rPr lang="en-US" sz="1100" dirty="0" err="1">
                <a:latin typeface="Consolas"/>
                <a:cs typeface="Consolas"/>
              </a:rPr>
              <a:t>setIntersectionCardinality</a:t>
            </a:r>
            <a:r>
              <a:rPr lang="en-US" sz="1100" dirty="0">
                <a:latin typeface="Consolas"/>
                <a:cs typeface="Consolas"/>
              </a:rPr>
              <a:t> (bool)</a:t>
            </a:r>
          </a:p>
          <a:p>
            <a:r>
              <a:rPr lang="en-US" sz="1100" dirty="0" err="1">
                <a:latin typeface="Consolas"/>
                <a:cs typeface="Consolas"/>
              </a:rPr>
              <a:t>setIntersectionCardinality</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thresholdDeduplicate</a:t>
            </a:r>
            <a:r>
              <a:rPr lang="en-US" sz="1100" dirty="0">
                <a:latin typeface="Consolas"/>
                <a:cs typeface="Consolas"/>
              </a:rPr>
              <a:t> (bool)</a:t>
            </a:r>
          </a:p>
          <a:p>
            <a:r>
              <a:rPr lang="en-US" sz="1100" dirty="0" err="1">
                <a:latin typeface="Consolas"/>
                <a:cs typeface="Consolas"/>
              </a:rPr>
              <a:t>thresholdDeduplicate</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thresholdSetIntersection</a:t>
            </a:r>
            <a:endParaRPr lang="en-US" sz="1100" dirty="0">
              <a:latin typeface="Consolas"/>
              <a:cs typeface="Consolas"/>
            </a:endParaRPr>
          </a:p>
          <a:p>
            <a:r>
              <a:rPr lang="en-US" sz="1100" dirty="0" err="1">
                <a:latin typeface="Consolas"/>
                <a:cs typeface="Consolas"/>
              </a:rPr>
              <a:t>thresholdSetIntersectionCompaction</a:t>
            </a:r>
            <a:endParaRPr lang="en-US" sz="1100" dirty="0">
              <a:latin typeface="Consolas"/>
              <a:cs typeface="Consolas"/>
            </a:endParaRPr>
          </a:p>
          <a:p>
            <a:r>
              <a:rPr lang="en-US" sz="1100" dirty="0" err="1">
                <a:latin typeface="Consolas"/>
                <a:cs typeface="Consolas"/>
              </a:rPr>
              <a:t>vectorizedThresholdVectorEquality</a:t>
            </a:r>
            <a:endParaRPr lang="en-US" sz="1100" dirty="0">
              <a:latin typeface="Consolas"/>
              <a:cs typeface="Consolas"/>
            </a:endParaRPr>
          </a:p>
        </p:txBody>
      </p:sp>
      <p:sp>
        <p:nvSpPr>
          <p:cNvPr id="52" name="TextBox 51">
            <a:extLst>
              <a:ext uri="{FF2B5EF4-FFF2-40B4-BE49-F238E27FC236}">
                <a16:creationId xmlns:a16="http://schemas.microsoft.com/office/drawing/2014/main" id="{1E94E2A2-A9D0-F74A-A65D-0E35C04A4D71}"/>
              </a:ext>
            </a:extLst>
          </p:cNvPr>
          <p:cNvSpPr txBox="1"/>
          <p:nvPr/>
        </p:nvSpPr>
        <p:spPr>
          <a:xfrm>
            <a:off x="9414994" y="4976791"/>
            <a:ext cx="1374094"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Linear algebra</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50" name="TextBox 49">
            <a:extLst>
              <a:ext uri="{FF2B5EF4-FFF2-40B4-BE49-F238E27FC236}">
                <a16:creationId xmlns:a16="http://schemas.microsoft.com/office/drawing/2014/main" id="{05227B3C-42CA-2146-9266-C069BA65E92A}"/>
              </a:ext>
            </a:extLst>
          </p:cNvPr>
          <p:cNvSpPr txBox="1"/>
          <p:nvPr/>
        </p:nvSpPr>
        <p:spPr>
          <a:xfrm>
            <a:off x="8325410" y="5255047"/>
            <a:ext cx="3474720" cy="973920"/>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innerProduct</a:t>
            </a:r>
            <a:endParaRPr lang="en-US" sz="1100" dirty="0">
              <a:latin typeface="Consolas"/>
              <a:cs typeface="Consolas"/>
            </a:endParaRPr>
          </a:p>
          <a:p>
            <a:r>
              <a:rPr lang="en-US" sz="1100" dirty="0" err="1">
                <a:latin typeface="Consolas"/>
                <a:cs typeface="Consolas"/>
              </a:rPr>
              <a:t>outerProduct</a:t>
            </a:r>
            <a:endParaRPr lang="en-US" sz="1100" dirty="0">
              <a:latin typeface="Consolas"/>
              <a:cs typeface="Consolas"/>
            </a:endParaRPr>
          </a:p>
          <a:p>
            <a:r>
              <a:rPr lang="en-US" sz="1100" dirty="0" err="1">
                <a:latin typeface="Consolas"/>
                <a:cs typeface="Consolas"/>
              </a:rPr>
              <a:t>matMult</a:t>
            </a:r>
            <a:r>
              <a:rPr lang="en-US" sz="1100" dirty="0">
                <a:latin typeface="Consolas"/>
                <a:cs typeface="Consolas"/>
              </a:rPr>
              <a:t> (secret-secret)</a:t>
            </a:r>
          </a:p>
          <a:p>
            <a:r>
              <a:rPr lang="en-US" sz="1100" dirty="0" err="1">
                <a:latin typeface="Consolas"/>
                <a:cs typeface="Consolas"/>
              </a:rPr>
              <a:t>matMult</a:t>
            </a:r>
            <a:r>
              <a:rPr lang="en-US" sz="1100" dirty="0">
                <a:latin typeface="Consolas"/>
                <a:cs typeface="Consolas"/>
              </a:rPr>
              <a:t> (public-secret)</a:t>
            </a:r>
          </a:p>
          <a:p>
            <a:r>
              <a:rPr lang="en-US" sz="1100" dirty="0" err="1">
                <a:latin typeface="Consolas"/>
                <a:cs typeface="Consolas"/>
              </a:rPr>
              <a:t>matMult</a:t>
            </a:r>
            <a:r>
              <a:rPr lang="en-US" sz="1100" dirty="0">
                <a:latin typeface="Consolas"/>
                <a:cs typeface="Consolas"/>
              </a:rPr>
              <a:t> (secret-public)</a:t>
            </a:r>
          </a:p>
        </p:txBody>
      </p:sp>
    </p:spTree>
    <p:extLst>
      <p:ext uri="{BB962C8B-B14F-4D97-AF65-F5344CB8AC3E}">
        <p14:creationId xmlns:p14="http://schemas.microsoft.com/office/powerpoint/2010/main" val="3652331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6" name="Right Arrow 5" title="Arrow pointing to Prototypes and Deployments">
            <a:extLst>
              <a:ext uri="{FF2B5EF4-FFF2-40B4-BE49-F238E27FC236}">
                <a16:creationId xmlns:a16="http://schemas.microsoft.com/office/drawing/2014/main" id="{E5317136-E981-204E-9188-FA938C30C5CF}"/>
              </a:ext>
            </a:extLst>
          </p:cNvPr>
          <p:cNvSpPr/>
          <p:nvPr/>
        </p:nvSpPr>
        <p:spPr bwMode="auto">
          <a:xfrm>
            <a:off x="2892757" y="3530592"/>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26908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idx="4294967295"/>
          </p:nvPr>
        </p:nvSpPr>
        <p:spPr>
          <a:xfrm>
            <a:off x="2462212" y="129825"/>
            <a:ext cx="7264400" cy="817563"/>
          </a:xfrm>
        </p:spPr>
        <p:txBody>
          <a:bodyPr/>
          <a:lstStyle/>
          <a:p>
            <a:r>
              <a:rPr lang="en-US" dirty="0"/>
              <a:t>MPC Applications Prototyped</a:t>
            </a:r>
            <a:endParaRPr dirty="0"/>
          </a:p>
        </p:txBody>
      </p:sp>
      <p:grpSp>
        <p:nvGrpSpPr>
          <p:cNvPr id="3" name="Group 2">
            <a:extLst>
              <a:ext uri="{FF2B5EF4-FFF2-40B4-BE49-F238E27FC236}">
                <a16:creationId xmlns:a16="http://schemas.microsoft.com/office/drawing/2014/main" id="{B873E483-946E-674D-A2C1-082750026CDC}"/>
              </a:ext>
            </a:extLst>
          </p:cNvPr>
          <p:cNvGrpSpPr/>
          <p:nvPr/>
        </p:nvGrpSpPr>
        <p:grpSpPr>
          <a:xfrm>
            <a:off x="1300343" y="1128776"/>
            <a:ext cx="2890452" cy="2552177"/>
            <a:chOff x="1300343" y="1128776"/>
            <a:chExt cx="2890452" cy="2552177"/>
          </a:xfrm>
        </p:grpSpPr>
        <p:sp>
          <p:nvSpPr>
            <p:cNvPr id="27" name="Rounded Rectangle 26"/>
            <p:cNvSpPr/>
            <p:nvPr/>
          </p:nvSpPr>
          <p:spPr>
            <a:xfrm>
              <a:off x="1300343"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5306" name="TextBox 12"/>
            <p:cNvSpPr txBox="1">
              <a:spLocks noChangeArrowheads="1"/>
            </p:cNvSpPr>
            <p:nvPr/>
          </p:nvSpPr>
          <p:spPr bwMode="auto">
            <a:xfrm>
              <a:off x="1360114" y="3188510"/>
              <a:ext cx="2532219" cy="492443"/>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Joining IP blacklists</a:t>
              </a:r>
            </a:p>
            <a:p>
              <a:pPr algn="ctr"/>
              <a:r>
                <a:rPr lang="en-US" sz="1300" b="1" dirty="0">
                  <a:latin typeface="Arial" panose="020B0604020202020204" pitchFamily="34" charset="0"/>
                  <a:cs typeface="Arial" panose="020B0604020202020204" pitchFamily="34" charset="0"/>
                </a:rPr>
                <a:t> </a:t>
              </a:r>
            </a:p>
          </p:txBody>
        </p:sp>
        <p:pic>
          <p:nvPicPr>
            <p:cNvPr id="4" name="Picture 3" title="Venn diagram"/>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8298" y="1500199"/>
              <a:ext cx="1995851" cy="1615199"/>
            </a:xfrm>
            <a:prstGeom prst="rect">
              <a:avLst/>
            </a:prstGeom>
          </p:spPr>
        </p:pic>
        <p:pic>
          <p:nvPicPr>
            <p:cNvPr id="12" name="Picture 11" title="DHS logo"/>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28795" y="1128776"/>
              <a:ext cx="762000" cy="760095"/>
            </a:xfrm>
            <a:prstGeom prst="rect">
              <a:avLst/>
            </a:prstGeom>
          </p:spPr>
        </p:pic>
      </p:grpSp>
      <p:grpSp>
        <p:nvGrpSpPr>
          <p:cNvPr id="5" name="Group 4">
            <a:extLst>
              <a:ext uri="{FF2B5EF4-FFF2-40B4-BE49-F238E27FC236}">
                <a16:creationId xmlns:a16="http://schemas.microsoft.com/office/drawing/2014/main" id="{DA4AB2AC-1CA8-0747-8899-2531117222AD}"/>
              </a:ext>
            </a:extLst>
          </p:cNvPr>
          <p:cNvGrpSpPr/>
          <p:nvPr/>
        </p:nvGrpSpPr>
        <p:grpSpPr>
          <a:xfrm>
            <a:off x="4768532" y="1128776"/>
            <a:ext cx="2818456" cy="2352122"/>
            <a:chOff x="4768532" y="1128776"/>
            <a:chExt cx="2818456" cy="2352122"/>
          </a:xfrm>
        </p:grpSpPr>
        <p:sp>
          <p:nvSpPr>
            <p:cNvPr id="42" name="Rounded Rectangle 41">
              <a:extLst>
                <a:ext uri="{FF2B5EF4-FFF2-40B4-BE49-F238E27FC236}">
                  <a16:creationId xmlns:a16="http://schemas.microsoft.com/office/drawing/2014/main" id="{890580D0-425E-514C-A7B0-0F390E8AEF51}"/>
                </a:ext>
              </a:extLst>
            </p:cNvPr>
            <p:cNvSpPr/>
            <p:nvPr/>
          </p:nvSpPr>
          <p:spPr>
            <a:xfrm>
              <a:off x="4768532"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43" name="TextBox 12">
              <a:extLst>
                <a:ext uri="{FF2B5EF4-FFF2-40B4-BE49-F238E27FC236}">
                  <a16:creationId xmlns:a16="http://schemas.microsoft.com/office/drawing/2014/main" id="{36F831FC-251B-BD44-931F-E16CBD56D834}"/>
                </a:ext>
              </a:extLst>
            </p:cNvPr>
            <p:cNvSpPr txBox="1">
              <a:spLocks noChangeArrowheads="1"/>
            </p:cNvSpPr>
            <p:nvPr/>
          </p:nvSpPr>
          <p:spPr bwMode="auto">
            <a:xfrm>
              <a:off x="4850815" y="3188510"/>
              <a:ext cx="2487194" cy="292388"/>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Similarity-based clustering</a:t>
              </a:r>
            </a:p>
          </p:txBody>
        </p:sp>
        <p:grpSp>
          <p:nvGrpSpPr>
            <p:cNvPr id="44" name="Group 43">
              <a:extLst>
                <a:ext uri="{FF2B5EF4-FFF2-40B4-BE49-F238E27FC236}">
                  <a16:creationId xmlns:a16="http://schemas.microsoft.com/office/drawing/2014/main" id="{82E948BA-2A6F-B84A-B57A-40A61DC28E6D}"/>
                </a:ext>
              </a:extLst>
            </p:cNvPr>
            <p:cNvGrpSpPr>
              <a:grpSpLocks noChangeAspect="1"/>
            </p:cNvGrpSpPr>
            <p:nvPr/>
          </p:nvGrpSpPr>
          <p:grpSpPr>
            <a:xfrm>
              <a:off x="5138679" y="1585055"/>
              <a:ext cx="1881309" cy="1411350"/>
              <a:chOff x="2853854" y="450705"/>
              <a:chExt cx="4837868" cy="3629347"/>
            </a:xfrm>
          </p:grpSpPr>
          <p:pic>
            <p:nvPicPr>
              <p:cNvPr id="46" name="Picture 45" title="Clusters of data">
                <a:extLst>
                  <a:ext uri="{FF2B5EF4-FFF2-40B4-BE49-F238E27FC236}">
                    <a16:creationId xmlns:a16="http://schemas.microsoft.com/office/drawing/2014/main" id="{2A104738-3123-C64C-B178-7EF00CDF69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263" r="3439"/>
              <a:stretch/>
            </p:blipFill>
            <p:spPr>
              <a:xfrm>
                <a:off x="2853854" y="450705"/>
                <a:ext cx="4837868" cy="3629347"/>
              </a:xfrm>
              <a:prstGeom prst="rect">
                <a:avLst/>
              </a:prstGeom>
            </p:spPr>
          </p:pic>
          <p:sp>
            <p:nvSpPr>
              <p:cNvPr id="47" name="Rectangle 46">
                <a:extLst>
                  <a:ext uri="{FF2B5EF4-FFF2-40B4-BE49-F238E27FC236}">
                    <a16:creationId xmlns:a16="http://schemas.microsoft.com/office/drawing/2014/main" id="{A74AF13D-C151-DE43-A488-80E5D82CACFC}"/>
                  </a:ext>
                </a:extLst>
              </p:cNvPr>
              <p:cNvSpPr/>
              <p:nvPr/>
            </p:nvSpPr>
            <p:spPr>
              <a:xfrm>
                <a:off x="3039709" y="2779535"/>
                <a:ext cx="1134194" cy="109803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48" name="Picture 47" title="DHS logo">
              <a:extLst>
                <a:ext uri="{FF2B5EF4-FFF2-40B4-BE49-F238E27FC236}">
                  <a16:creationId xmlns:a16="http://schemas.microsoft.com/office/drawing/2014/main" id="{48568D9B-D010-E842-AFDB-750FE70669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24988" y="1128776"/>
              <a:ext cx="762000" cy="760095"/>
            </a:xfrm>
            <a:prstGeom prst="rect">
              <a:avLst/>
            </a:prstGeom>
          </p:spPr>
        </p:pic>
      </p:grpSp>
      <p:grpSp>
        <p:nvGrpSpPr>
          <p:cNvPr id="6" name="Group 5">
            <a:extLst>
              <a:ext uri="{FF2B5EF4-FFF2-40B4-BE49-F238E27FC236}">
                <a16:creationId xmlns:a16="http://schemas.microsoft.com/office/drawing/2014/main" id="{61490389-51DB-7843-9421-049979271489}"/>
              </a:ext>
            </a:extLst>
          </p:cNvPr>
          <p:cNvGrpSpPr/>
          <p:nvPr/>
        </p:nvGrpSpPr>
        <p:grpSpPr>
          <a:xfrm>
            <a:off x="8256772" y="1173934"/>
            <a:ext cx="3078670" cy="2306964"/>
            <a:chOff x="8256772" y="1173934"/>
            <a:chExt cx="3078670" cy="2306964"/>
          </a:xfrm>
        </p:grpSpPr>
        <p:sp>
          <p:nvSpPr>
            <p:cNvPr id="49" name="Rounded Rectangle 48">
              <a:extLst>
                <a:ext uri="{FF2B5EF4-FFF2-40B4-BE49-F238E27FC236}">
                  <a16:creationId xmlns:a16="http://schemas.microsoft.com/office/drawing/2014/main" id="{0E53781E-E6DA-FE4E-9EB2-3A6A8FB42D31}"/>
                </a:ext>
              </a:extLst>
            </p:cNvPr>
            <p:cNvSpPr/>
            <p:nvPr/>
          </p:nvSpPr>
          <p:spPr>
            <a:xfrm>
              <a:off x="8256772"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0" name="TextBox 9">
              <a:extLst>
                <a:ext uri="{FF2B5EF4-FFF2-40B4-BE49-F238E27FC236}">
                  <a16:creationId xmlns:a16="http://schemas.microsoft.com/office/drawing/2014/main" id="{CC92919E-1DC4-CF45-853D-7E5BBDB175A5}"/>
                </a:ext>
              </a:extLst>
            </p:cNvPr>
            <p:cNvSpPr txBox="1">
              <a:spLocks noChangeArrowheads="1"/>
            </p:cNvSpPr>
            <p:nvPr/>
          </p:nvSpPr>
          <p:spPr bwMode="auto">
            <a:xfrm>
              <a:off x="8284156" y="3188510"/>
              <a:ext cx="2596992" cy="292388"/>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Detecting coordinated attacks</a:t>
              </a:r>
            </a:p>
          </p:txBody>
        </p:sp>
        <p:pic>
          <p:nvPicPr>
            <p:cNvPr id="51" name="Picture 50" title="Similarity heatmap">
              <a:extLst>
                <a:ext uri="{FF2B5EF4-FFF2-40B4-BE49-F238E27FC236}">
                  <a16:creationId xmlns:a16="http://schemas.microsoft.com/office/drawing/2014/main" id="{73D1D66D-E76C-7242-BBC7-8FC9E7EE7E0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806526" y="1510911"/>
              <a:ext cx="1552253" cy="1544679"/>
            </a:xfrm>
            <a:prstGeom prst="rect">
              <a:avLst/>
            </a:prstGeom>
          </p:spPr>
        </p:pic>
        <p:pic>
          <p:nvPicPr>
            <p:cNvPr id="52" name="Picture 51" title="DARPA logo">
              <a:extLst>
                <a:ext uri="{FF2B5EF4-FFF2-40B4-BE49-F238E27FC236}">
                  <a16:creationId xmlns:a16="http://schemas.microsoft.com/office/drawing/2014/main" id="{97B579FE-2DF1-BA47-86CF-B94463F1B2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60082" y="1173934"/>
              <a:ext cx="975360" cy="499872"/>
            </a:xfrm>
            <a:prstGeom prst="rect">
              <a:avLst/>
            </a:prstGeom>
          </p:spPr>
        </p:pic>
      </p:grpSp>
      <p:grpSp>
        <p:nvGrpSpPr>
          <p:cNvPr id="7" name="Group 6"/>
          <p:cNvGrpSpPr/>
          <p:nvPr/>
        </p:nvGrpSpPr>
        <p:grpSpPr>
          <a:xfrm>
            <a:off x="1300343" y="3670503"/>
            <a:ext cx="3106504" cy="2519604"/>
            <a:chOff x="1300343" y="3670503"/>
            <a:chExt cx="3106504" cy="2519604"/>
          </a:xfrm>
        </p:grpSpPr>
        <p:sp>
          <p:nvSpPr>
            <p:cNvPr id="54" name="Rounded Rectangle 53">
              <a:extLst>
                <a:ext uri="{FF2B5EF4-FFF2-40B4-BE49-F238E27FC236}">
                  <a16:creationId xmlns:a16="http://schemas.microsoft.com/office/drawing/2014/main" id="{3DA6EEA9-79B6-F048-B5BE-5FF0DA4E2E56}"/>
                </a:ext>
              </a:extLst>
            </p:cNvPr>
            <p:cNvSpPr/>
            <p:nvPr/>
          </p:nvSpPr>
          <p:spPr>
            <a:xfrm>
              <a:off x="1300343"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6" name="TextBox 9">
              <a:extLst>
                <a:ext uri="{FF2B5EF4-FFF2-40B4-BE49-F238E27FC236}">
                  <a16:creationId xmlns:a16="http://schemas.microsoft.com/office/drawing/2014/main" id="{85D54B81-875E-F441-A60C-596E0D6E1D39}"/>
                </a:ext>
              </a:extLst>
            </p:cNvPr>
            <p:cNvSpPr txBox="1">
              <a:spLocks noChangeArrowheads="1"/>
            </p:cNvSpPr>
            <p:nvPr/>
          </p:nvSpPr>
          <p:spPr bwMode="auto">
            <a:xfrm>
              <a:off x="1659452" y="5697664"/>
              <a:ext cx="1933542" cy="492443"/>
            </a:xfrm>
            <a:prstGeom prst="rect">
              <a:avLst/>
            </a:prstGeom>
            <a:noFill/>
            <a:ln w="9525">
              <a:noFill/>
              <a:miter lim="800000"/>
              <a:headEnd/>
              <a:tailEnd/>
            </a:ln>
          </p:spPr>
          <p:txBody>
            <a:bodyPr wrap="none">
              <a:spAutoFit/>
            </a:bodyPr>
            <a:lstStyle/>
            <a:p>
              <a:pPr algn="ctr"/>
              <a:r>
                <a:rPr lang="en-US" sz="1300" b="1" dirty="0">
                  <a:latin typeface="Arial" panose="020B0604020202020204" pitchFamily="34" charset="0"/>
                  <a:cs typeface="Arial" panose="020B0604020202020204" pitchFamily="34" charset="0"/>
                </a:rPr>
                <a:t>Computing statistical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summaries</a:t>
              </a:r>
            </a:p>
          </p:txBody>
        </p:sp>
        <p:pic>
          <p:nvPicPr>
            <p:cNvPr id="55" name="Picture 54" title="Statistical graphs">
              <a:extLst>
                <a:ext uri="{FF2B5EF4-FFF2-40B4-BE49-F238E27FC236}">
                  <a16:creationId xmlns:a16="http://schemas.microsoft.com/office/drawing/2014/main" id="{648F070B-3C39-CC41-9A8B-C55E6A6FEDA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28943" y="4014977"/>
              <a:ext cx="2194560" cy="1545282"/>
            </a:xfrm>
            <a:prstGeom prst="rect">
              <a:avLst/>
            </a:prstGeom>
          </p:spPr>
        </p:pic>
        <p:pic>
          <p:nvPicPr>
            <p:cNvPr id="57" name="Picture 56" title="DARPA logo">
              <a:extLst>
                <a:ext uri="{FF2B5EF4-FFF2-40B4-BE49-F238E27FC236}">
                  <a16:creationId xmlns:a16="http://schemas.microsoft.com/office/drawing/2014/main" id="{7D4F5E00-541A-634A-BCDA-2F50D37A4FF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1487" y="3670503"/>
              <a:ext cx="975360" cy="499872"/>
            </a:xfrm>
            <a:prstGeom prst="rect">
              <a:avLst/>
            </a:prstGeom>
          </p:spPr>
        </p:pic>
      </p:grpSp>
      <p:grpSp>
        <p:nvGrpSpPr>
          <p:cNvPr id="21" name="Group 20">
            <a:extLst>
              <a:ext uri="{FF2B5EF4-FFF2-40B4-BE49-F238E27FC236}">
                <a16:creationId xmlns:a16="http://schemas.microsoft.com/office/drawing/2014/main" id="{019C9C02-CB26-0242-8ACE-BB4DAA394DEF}"/>
              </a:ext>
            </a:extLst>
          </p:cNvPr>
          <p:cNvGrpSpPr/>
          <p:nvPr/>
        </p:nvGrpSpPr>
        <p:grpSpPr>
          <a:xfrm>
            <a:off x="4768532" y="3701766"/>
            <a:ext cx="2871129" cy="2488341"/>
            <a:chOff x="4768532" y="3701766"/>
            <a:chExt cx="2871129" cy="2488341"/>
          </a:xfrm>
        </p:grpSpPr>
        <p:sp>
          <p:nvSpPr>
            <p:cNvPr id="58" name="Rounded Rectangle 57">
              <a:extLst>
                <a:ext uri="{FF2B5EF4-FFF2-40B4-BE49-F238E27FC236}">
                  <a16:creationId xmlns:a16="http://schemas.microsoft.com/office/drawing/2014/main" id="{C952F403-9979-5D49-8013-491F965FCEBE}"/>
                </a:ext>
              </a:extLst>
            </p:cNvPr>
            <p:cNvSpPr/>
            <p:nvPr/>
          </p:nvSpPr>
          <p:spPr>
            <a:xfrm>
              <a:off x="4768532"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9" name="TextBox 11">
              <a:extLst>
                <a:ext uri="{FF2B5EF4-FFF2-40B4-BE49-F238E27FC236}">
                  <a16:creationId xmlns:a16="http://schemas.microsoft.com/office/drawing/2014/main" id="{B278B0DE-9390-224D-8966-51AFB4256B71}"/>
                </a:ext>
              </a:extLst>
            </p:cNvPr>
            <p:cNvSpPr txBox="1">
              <a:spLocks noChangeArrowheads="1"/>
            </p:cNvSpPr>
            <p:nvPr/>
          </p:nvSpPr>
          <p:spPr bwMode="auto">
            <a:xfrm>
              <a:off x="4821134" y="5697664"/>
              <a:ext cx="2546556" cy="492443"/>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Training neural networks</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for genomic computation</a:t>
              </a:r>
            </a:p>
          </p:txBody>
        </p:sp>
        <p:pic>
          <p:nvPicPr>
            <p:cNvPr id="60" name="Picture 59" title="Neural networks">
              <a:extLst>
                <a:ext uri="{FF2B5EF4-FFF2-40B4-BE49-F238E27FC236}">
                  <a16:creationId xmlns:a16="http://schemas.microsoft.com/office/drawing/2014/main" id="{099A0375-1743-D241-80BA-B8736368E87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854039" y="4071452"/>
              <a:ext cx="2488143" cy="1426961"/>
            </a:xfrm>
            <a:prstGeom prst="rect">
              <a:avLst/>
            </a:prstGeom>
          </p:spPr>
        </p:pic>
        <p:pic>
          <p:nvPicPr>
            <p:cNvPr id="61" name="Picture 60" title="MIT Lincoln Laboratory logo">
              <a:extLst>
                <a:ext uri="{FF2B5EF4-FFF2-40B4-BE49-F238E27FC236}">
                  <a16:creationId xmlns:a16="http://schemas.microsoft.com/office/drawing/2014/main" id="{D43E9B2E-AFDE-2E40-A355-AAAB03A73A7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977760" y="3701766"/>
              <a:ext cx="661901" cy="640080"/>
            </a:xfrm>
            <a:prstGeom prst="rect">
              <a:avLst/>
            </a:prstGeom>
          </p:spPr>
        </p:pic>
      </p:grpSp>
      <p:grpSp>
        <p:nvGrpSpPr>
          <p:cNvPr id="23" name="Group 22">
            <a:extLst>
              <a:ext uri="{FF2B5EF4-FFF2-40B4-BE49-F238E27FC236}">
                <a16:creationId xmlns:a16="http://schemas.microsoft.com/office/drawing/2014/main" id="{46183DD2-E46B-564A-BC49-6B0312B5A66F}"/>
              </a:ext>
            </a:extLst>
          </p:cNvPr>
          <p:cNvGrpSpPr/>
          <p:nvPr/>
        </p:nvGrpSpPr>
        <p:grpSpPr>
          <a:xfrm>
            <a:off x="8256772" y="3640109"/>
            <a:ext cx="2957106" cy="2349943"/>
            <a:chOff x="8256772" y="3640109"/>
            <a:chExt cx="2957106" cy="2349943"/>
          </a:xfrm>
        </p:grpSpPr>
        <p:sp>
          <p:nvSpPr>
            <p:cNvPr id="62" name="Rounded Rectangle 61">
              <a:extLst>
                <a:ext uri="{FF2B5EF4-FFF2-40B4-BE49-F238E27FC236}">
                  <a16:creationId xmlns:a16="http://schemas.microsoft.com/office/drawing/2014/main" id="{1847DA3F-7155-AB44-BC89-FCEF2DE1FEF3}"/>
                </a:ext>
              </a:extLst>
            </p:cNvPr>
            <p:cNvSpPr/>
            <p:nvPr/>
          </p:nvSpPr>
          <p:spPr>
            <a:xfrm>
              <a:off x="8256772"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63" name="Rectangle 62">
              <a:extLst>
                <a:ext uri="{FF2B5EF4-FFF2-40B4-BE49-F238E27FC236}">
                  <a16:creationId xmlns:a16="http://schemas.microsoft.com/office/drawing/2014/main" id="{C480910F-74EB-8040-8F35-1C18650DEDED}"/>
                </a:ext>
              </a:extLst>
            </p:cNvPr>
            <p:cNvSpPr/>
            <p:nvPr/>
          </p:nvSpPr>
          <p:spPr>
            <a:xfrm>
              <a:off x="8316544" y="5697664"/>
              <a:ext cx="2532217" cy="292388"/>
            </a:xfrm>
            <a:prstGeom prst="rect">
              <a:avLst/>
            </a:prstGeom>
          </p:spPr>
          <p:txBody>
            <a:bodyPr wrap="square">
              <a:spAutoFit/>
            </a:bodyPr>
            <a:lstStyle/>
            <a:p>
              <a:pPr algn="ctr" eaLnBrk="0" hangingPunct="0"/>
              <a:r>
                <a:rPr lang="en-US" sz="1300" b="1" dirty="0">
                  <a:latin typeface="Arial" panose="020B0604020202020204" pitchFamily="34" charset="0"/>
                  <a:cs typeface="Arial" panose="020B0604020202020204" pitchFamily="34" charset="0"/>
                </a:rPr>
                <a:t>Merging personnel datasets</a:t>
              </a:r>
            </a:p>
          </p:txBody>
        </p:sp>
        <p:pic>
          <p:nvPicPr>
            <p:cNvPr id="64" name="Picture 63" title="Databases">
              <a:extLst>
                <a:ext uri="{FF2B5EF4-FFF2-40B4-BE49-F238E27FC236}">
                  <a16:creationId xmlns:a16="http://schemas.microsoft.com/office/drawing/2014/main" id="{ED22FD3B-E758-904B-861F-99F33F53C34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832558" y="4037524"/>
              <a:ext cx="1500188" cy="1500188"/>
            </a:xfrm>
            <a:prstGeom prst="rect">
              <a:avLst/>
            </a:prstGeom>
          </p:spPr>
        </p:pic>
        <p:pic>
          <p:nvPicPr>
            <p:cNvPr id="65" name="Picture 64" title="USAF Air Mobility Command logo">
              <a:extLst>
                <a:ext uri="{FF2B5EF4-FFF2-40B4-BE49-F238E27FC236}">
                  <a16:creationId xmlns:a16="http://schemas.microsoft.com/office/drawing/2014/main" id="{0C6CE8A9-7693-D246-A30F-7DA9D7FD62A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377202" y="3640109"/>
              <a:ext cx="836676" cy="822960"/>
            </a:xfrm>
            <a:prstGeom prst="rect">
              <a:avLst/>
            </a:prstGeom>
          </p:spPr>
        </p:pic>
      </p:grpSp>
    </p:spTree>
    <p:extLst>
      <p:ext uri="{BB962C8B-B14F-4D97-AF65-F5344CB8AC3E}">
        <p14:creationId xmlns:p14="http://schemas.microsoft.com/office/powerpoint/2010/main" val="3001797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a:xfrm>
            <a:off x="1253710" y="101601"/>
            <a:ext cx="9681406" cy="816989"/>
          </a:xfrm>
        </p:spPr>
        <p:txBody>
          <a:bodyPr/>
          <a:lstStyle/>
          <a:p>
            <a:r>
              <a:rPr lang="en-US" dirty="0"/>
              <a:t>Publications and Presentations</a:t>
            </a:r>
          </a:p>
        </p:txBody>
      </p:sp>
      <p:grpSp>
        <p:nvGrpSpPr>
          <p:cNvPr id="21" name="Group 20">
            <a:extLst>
              <a:ext uri="{FF2B5EF4-FFF2-40B4-BE49-F238E27FC236}">
                <a16:creationId xmlns:a16="http://schemas.microsoft.com/office/drawing/2014/main" id="{8598FFBF-4B1C-F842-AAAB-4E53080E1511}"/>
              </a:ext>
            </a:extLst>
          </p:cNvPr>
          <p:cNvGrpSpPr/>
          <p:nvPr/>
        </p:nvGrpSpPr>
        <p:grpSpPr>
          <a:xfrm>
            <a:off x="918840" y="1530796"/>
            <a:ext cx="2058425" cy="3214460"/>
            <a:chOff x="918840" y="1530796"/>
            <a:chExt cx="2058425" cy="3214460"/>
          </a:xfrm>
        </p:grpSpPr>
        <p:pic>
          <p:nvPicPr>
            <p:cNvPr id="27" name="Picture 26" title="Cover of IEEE SecDev paper">
              <a:extLst>
                <a:ext uri="{FF2B5EF4-FFF2-40B4-BE49-F238E27FC236}">
                  <a16:creationId xmlns:a16="http://schemas.microsoft.com/office/drawing/2014/main" id="{661E9875-54D7-5748-91CD-8F2B15F2CD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68" t="-752" r="535" b="1174"/>
            <a:stretch/>
          </p:blipFill>
          <p:spPr>
            <a:xfrm>
              <a:off x="918840" y="2093496"/>
              <a:ext cx="2058425"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28" name="TextBox 27">
              <a:extLst>
                <a:ext uri="{FF2B5EF4-FFF2-40B4-BE49-F238E27FC236}">
                  <a16:creationId xmlns:a16="http://schemas.microsoft.com/office/drawing/2014/main" id="{5D4F9565-B17E-A442-9F1E-EB10C0DBBBF2}"/>
                </a:ext>
              </a:extLst>
            </p:cNvPr>
            <p:cNvSpPr txBox="1"/>
            <p:nvPr/>
          </p:nvSpPr>
          <p:spPr>
            <a:xfrm>
              <a:off x="1060799" y="1530796"/>
              <a:ext cx="1774506" cy="523220"/>
            </a:xfrm>
            <a:prstGeom prst="rect">
              <a:avLst/>
            </a:prstGeom>
            <a:noFill/>
          </p:spPr>
          <p:txBody>
            <a:bodyPr wrap="square" rtlCol="0" anchor="t">
              <a:spAutoFit/>
            </a:bodyPr>
            <a:lstStyle/>
            <a:p>
              <a:pPr algn="ctr"/>
              <a:r>
                <a:rPr lang="en-US" sz="1400" b="1" dirty="0">
                  <a:solidFill>
                    <a:schemeClr val="accent1">
                      <a:lumMod val="50000"/>
                    </a:schemeClr>
                  </a:solidFill>
                </a:rPr>
                <a:t/>
              </a:r>
              <a:br>
                <a:rPr lang="en-US" sz="1400" b="1" dirty="0">
                  <a:solidFill>
                    <a:schemeClr val="accent1">
                      <a:lumMod val="50000"/>
                    </a:schemeClr>
                  </a:solidFill>
                </a:rPr>
              </a:br>
              <a:r>
                <a:rPr lang="en-US" sz="1400" b="1" dirty="0">
                  <a:solidFill>
                    <a:schemeClr val="accent1">
                      <a:lumMod val="50000"/>
                    </a:schemeClr>
                  </a:solidFill>
                </a:rPr>
                <a:t>IEEE </a:t>
              </a:r>
              <a:r>
                <a:rPr lang="en-US" sz="1400" b="1" dirty="0" err="1">
                  <a:solidFill>
                    <a:schemeClr val="accent1">
                      <a:lumMod val="50000"/>
                    </a:schemeClr>
                  </a:solidFill>
                </a:rPr>
                <a:t>SecDev</a:t>
              </a:r>
              <a:endParaRPr lang="en-US" sz="1400" b="1" dirty="0">
                <a:solidFill>
                  <a:schemeClr val="accent1">
                    <a:lumMod val="50000"/>
                  </a:schemeClr>
                </a:solidFill>
              </a:endParaRPr>
            </a:p>
          </p:txBody>
        </p:sp>
      </p:grpSp>
      <p:grpSp>
        <p:nvGrpSpPr>
          <p:cNvPr id="3" name="Group 2"/>
          <p:cNvGrpSpPr/>
          <p:nvPr/>
        </p:nvGrpSpPr>
        <p:grpSpPr>
          <a:xfrm>
            <a:off x="3692171" y="1026960"/>
            <a:ext cx="2061138" cy="2988222"/>
            <a:chOff x="3692171" y="1026960"/>
            <a:chExt cx="2061138" cy="2988222"/>
          </a:xfrm>
        </p:grpSpPr>
        <p:pic>
          <p:nvPicPr>
            <p:cNvPr id="34" name="Picture 33" title="Cover of IEEE HPEC paper">
              <a:extLst>
                <a:ext uri="{FF2B5EF4-FFF2-40B4-BE49-F238E27FC236}">
                  <a16:creationId xmlns:a16="http://schemas.microsoft.com/office/drawing/2014/main" id="{CFE61C8E-B753-774F-A1EB-CDF7DB1DDB5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56" t="333" r="-49" b="-448"/>
            <a:stretch/>
          </p:blipFill>
          <p:spPr>
            <a:xfrm>
              <a:off x="3692171" y="1363422"/>
              <a:ext cx="2061138"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31" name="TextBox 30">
              <a:extLst>
                <a:ext uri="{FF2B5EF4-FFF2-40B4-BE49-F238E27FC236}">
                  <a16:creationId xmlns:a16="http://schemas.microsoft.com/office/drawing/2014/main" id="{F500C4E2-9B0E-9544-98F2-951C33767DEA}"/>
                </a:ext>
              </a:extLst>
            </p:cNvPr>
            <p:cNvSpPr txBox="1"/>
            <p:nvPr/>
          </p:nvSpPr>
          <p:spPr>
            <a:xfrm>
              <a:off x="3824807" y="1026960"/>
              <a:ext cx="1776842" cy="307777"/>
            </a:xfrm>
            <a:prstGeom prst="rect">
              <a:avLst/>
            </a:prstGeom>
            <a:noFill/>
          </p:spPr>
          <p:txBody>
            <a:bodyPr wrap="square" rtlCol="0" anchor="t">
              <a:spAutoFit/>
            </a:bodyPr>
            <a:lstStyle/>
            <a:p>
              <a:pPr algn="ctr"/>
              <a:r>
                <a:rPr lang="en-US" sz="1400" b="1" dirty="0">
                  <a:solidFill>
                    <a:schemeClr val="accent1">
                      <a:lumMod val="50000"/>
                    </a:schemeClr>
                  </a:solidFill>
                </a:rPr>
                <a:t>IEEE HPEC</a:t>
              </a:r>
            </a:p>
          </p:txBody>
        </p:sp>
      </p:grpSp>
      <p:grpSp>
        <p:nvGrpSpPr>
          <p:cNvPr id="4" name="Group 3"/>
          <p:cNvGrpSpPr/>
          <p:nvPr/>
        </p:nvGrpSpPr>
        <p:grpSpPr>
          <a:xfrm>
            <a:off x="6160660" y="1026960"/>
            <a:ext cx="2715768" cy="2988222"/>
            <a:chOff x="6160660" y="1026960"/>
            <a:chExt cx="2715768" cy="2988222"/>
          </a:xfrm>
        </p:grpSpPr>
        <p:pic>
          <p:nvPicPr>
            <p:cNvPr id="33" name="Picture 32" title="Cover of IEEE Computer Magazine article">
              <a:extLst>
                <a:ext uri="{FF2B5EF4-FFF2-40B4-BE49-F238E27FC236}">
                  <a16:creationId xmlns:a16="http://schemas.microsoft.com/office/drawing/2014/main" id="{87D9F38F-F4B5-424B-A90F-35643CC4926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5605" t="3905" r="3935" b="3717"/>
            <a:stretch/>
          </p:blipFill>
          <p:spPr>
            <a:xfrm>
              <a:off x="6544433" y="1363422"/>
              <a:ext cx="1952222"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32" name="TextBox 31">
              <a:extLst>
                <a:ext uri="{FF2B5EF4-FFF2-40B4-BE49-F238E27FC236}">
                  <a16:creationId xmlns:a16="http://schemas.microsoft.com/office/drawing/2014/main" id="{8F28B1AA-2253-764F-A9C1-4296448B0008}"/>
                </a:ext>
              </a:extLst>
            </p:cNvPr>
            <p:cNvSpPr txBox="1"/>
            <p:nvPr/>
          </p:nvSpPr>
          <p:spPr>
            <a:xfrm>
              <a:off x="6160660" y="1026960"/>
              <a:ext cx="2715768" cy="307777"/>
            </a:xfrm>
            <a:prstGeom prst="rect">
              <a:avLst/>
            </a:prstGeom>
            <a:noFill/>
          </p:spPr>
          <p:txBody>
            <a:bodyPr wrap="square" rtlCol="0" anchor="t">
              <a:spAutoFit/>
            </a:bodyPr>
            <a:lstStyle/>
            <a:p>
              <a:pPr algn="ctr"/>
              <a:r>
                <a:rPr lang="en-US" sz="1400" b="1" dirty="0">
                  <a:solidFill>
                    <a:schemeClr val="accent1">
                      <a:lumMod val="50000"/>
                    </a:schemeClr>
                  </a:solidFill>
                </a:rPr>
                <a:t>IEEE Computer Magazine</a:t>
              </a:r>
            </a:p>
          </p:txBody>
        </p:sp>
      </p:grpSp>
      <p:grpSp>
        <p:nvGrpSpPr>
          <p:cNvPr id="35" name="Group 34">
            <a:extLst>
              <a:ext uri="{FF2B5EF4-FFF2-40B4-BE49-F238E27FC236}">
                <a16:creationId xmlns:a16="http://schemas.microsoft.com/office/drawing/2014/main" id="{B6570AAC-6291-B242-B206-06FAAE43D543}"/>
              </a:ext>
            </a:extLst>
          </p:cNvPr>
          <p:cNvGrpSpPr/>
          <p:nvPr/>
        </p:nvGrpSpPr>
        <p:grpSpPr>
          <a:xfrm>
            <a:off x="8753815" y="1530796"/>
            <a:ext cx="3027864" cy="3214460"/>
            <a:chOff x="8753815" y="1530796"/>
            <a:chExt cx="3027864" cy="3214460"/>
          </a:xfrm>
        </p:grpSpPr>
        <p:pic>
          <p:nvPicPr>
            <p:cNvPr id="37" name="Picture 36" title="Cover of Big Data Book Chapter">
              <a:extLst>
                <a:ext uri="{FF2B5EF4-FFF2-40B4-BE49-F238E27FC236}">
                  <a16:creationId xmlns:a16="http://schemas.microsoft.com/office/drawing/2014/main" id="{55658F27-D067-B942-84E4-D13F60AFF3DD}"/>
                </a:ext>
              </a:extLst>
            </p:cNvPr>
            <p:cNvPicPr>
              <a:picLocks/>
            </p:cNvPicPr>
            <p:nvPr/>
          </p:nvPicPr>
          <p:blipFill>
            <a:blip r:embed="rId6">
              <a:extLst>
                <a:ext uri="{28A0092B-C50C-407E-A947-70E740481C1C}">
                  <a14:useLocalDpi xmlns:a14="http://schemas.microsoft.com/office/drawing/2010/main"/>
                </a:ext>
              </a:extLst>
            </a:blip>
            <a:stretch>
              <a:fillRect/>
            </a:stretch>
          </p:blipFill>
          <p:spPr>
            <a:xfrm>
              <a:off x="9330487" y="2093496"/>
              <a:ext cx="1874520" cy="2651760"/>
            </a:xfrm>
            <a:prstGeom prst="rect">
              <a:avLst/>
            </a:prstGeom>
            <a:solidFill>
              <a:schemeClr val="bg1"/>
            </a:solidFill>
            <a:ln>
              <a:solidFill>
                <a:schemeClr val="dk1">
                  <a:shade val="95000"/>
                  <a:satMod val="105000"/>
                </a:schemeClr>
              </a:solidFill>
            </a:ln>
            <a:effectLst>
              <a:outerShdw blurRad="50800" dist="38100" dir="2700000" algn="tl" rotWithShape="0">
                <a:prstClr val="black">
                  <a:alpha val="40000"/>
                </a:prstClr>
              </a:outerShdw>
            </a:effectLst>
          </p:spPr>
        </p:pic>
        <p:sp>
          <p:nvSpPr>
            <p:cNvPr id="36" name="TextBox 35" descr="Cover of Cryptography for Big Data Security&#10;">
              <a:extLst>
                <a:ext uri="{FF2B5EF4-FFF2-40B4-BE49-F238E27FC236}">
                  <a16:creationId xmlns:a16="http://schemas.microsoft.com/office/drawing/2014/main" id="{8FAD990F-BC56-4D48-8F15-B3741CCE963E}"/>
                </a:ext>
              </a:extLst>
            </p:cNvPr>
            <p:cNvSpPr txBox="1"/>
            <p:nvPr/>
          </p:nvSpPr>
          <p:spPr>
            <a:xfrm>
              <a:off x="8753815" y="1530796"/>
              <a:ext cx="3027864" cy="523220"/>
            </a:xfrm>
            <a:prstGeom prst="rect">
              <a:avLst/>
            </a:prstGeom>
            <a:noFill/>
          </p:spPr>
          <p:txBody>
            <a:bodyPr wrap="square" rtlCol="0" anchor="t">
              <a:spAutoFit/>
            </a:bodyPr>
            <a:lstStyle/>
            <a:p>
              <a:pPr algn="ctr"/>
              <a:r>
                <a:rPr lang="en-US" sz="1400" b="1" dirty="0">
                  <a:solidFill>
                    <a:schemeClr val="accent1">
                      <a:lumMod val="50000"/>
                    </a:schemeClr>
                  </a:solidFill>
                </a:rPr>
                <a:t>Book Chapter: Cryptography </a:t>
              </a:r>
              <a:br>
                <a:rPr lang="en-US" sz="1400" b="1" dirty="0">
                  <a:solidFill>
                    <a:schemeClr val="accent1">
                      <a:lumMod val="50000"/>
                    </a:schemeClr>
                  </a:solidFill>
                </a:rPr>
              </a:br>
              <a:r>
                <a:rPr lang="en-US" sz="1400" b="1" dirty="0">
                  <a:solidFill>
                    <a:schemeClr val="accent1">
                      <a:lumMod val="50000"/>
                    </a:schemeClr>
                  </a:solidFill>
                </a:rPr>
                <a:t>for Big Data Security</a:t>
              </a:r>
            </a:p>
          </p:txBody>
        </p:sp>
      </p:grpSp>
      <p:grpSp>
        <p:nvGrpSpPr>
          <p:cNvPr id="38" name="Group 37">
            <a:extLst>
              <a:ext uri="{FF2B5EF4-FFF2-40B4-BE49-F238E27FC236}">
                <a16:creationId xmlns:a16="http://schemas.microsoft.com/office/drawing/2014/main" id="{6EC6D6D6-86E7-1644-8BDA-30F16345F727}"/>
              </a:ext>
            </a:extLst>
          </p:cNvPr>
          <p:cNvGrpSpPr/>
          <p:nvPr/>
        </p:nvGrpSpPr>
        <p:grpSpPr>
          <a:xfrm>
            <a:off x="4020505" y="4137126"/>
            <a:ext cx="3830347" cy="2097435"/>
            <a:chOff x="4020505" y="4137126"/>
            <a:chExt cx="3830347" cy="2097435"/>
          </a:xfrm>
        </p:grpSpPr>
        <p:pic>
          <p:nvPicPr>
            <p:cNvPr id="39" name="Picture 38" title="Participants at DHS S&amp;T Cybersecurity Showcase">
              <a:extLst>
                <a:ext uri="{FF2B5EF4-FFF2-40B4-BE49-F238E27FC236}">
                  <a16:creationId xmlns:a16="http://schemas.microsoft.com/office/drawing/2014/main" id="{B089847C-86D4-9340-92EF-B81B7B1A18C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94213" y="4459818"/>
              <a:ext cx="3200400" cy="1774743"/>
            </a:xfrm>
            <a:prstGeom prst="rect">
              <a:avLst/>
            </a:prstGeom>
          </p:spPr>
          <p:style>
            <a:lnRef idx="1">
              <a:schemeClr val="dk1"/>
            </a:lnRef>
            <a:fillRef idx="2">
              <a:schemeClr val="dk1"/>
            </a:fillRef>
            <a:effectRef idx="1">
              <a:schemeClr val="dk1"/>
            </a:effectRef>
            <a:fontRef idx="minor">
              <a:schemeClr val="dk1"/>
            </a:fontRef>
          </p:style>
        </p:pic>
        <p:pic>
          <p:nvPicPr>
            <p:cNvPr id="40" name="Picture 39" descr="DHS Logo">
              <a:extLst>
                <a:ext uri="{FF2B5EF4-FFF2-40B4-BE49-F238E27FC236}">
                  <a16:creationId xmlns:a16="http://schemas.microsoft.com/office/drawing/2014/main" id="{EC081E3D-593C-7F4F-8C5E-2F4AC839167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20505" y="4510422"/>
              <a:ext cx="917266" cy="914400"/>
            </a:xfrm>
            <a:prstGeom prst="rect">
              <a:avLst/>
            </a:prstGeom>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3F55E448-CF86-C34E-92EC-5CF2BF7CB917}"/>
                </a:ext>
              </a:extLst>
            </p:cNvPr>
            <p:cNvSpPr txBox="1"/>
            <p:nvPr/>
          </p:nvSpPr>
          <p:spPr>
            <a:xfrm>
              <a:off x="4337974" y="4137126"/>
              <a:ext cx="3512878" cy="307777"/>
            </a:xfrm>
            <a:prstGeom prst="rect">
              <a:avLst/>
            </a:prstGeom>
            <a:noFill/>
          </p:spPr>
          <p:txBody>
            <a:bodyPr wrap="square" rtlCol="0" anchor="t">
              <a:spAutoFit/>
            </a:bodyPr>
            <a:lstStyle/>
            <a:p>
              <a:pPr algn="ctr"/>
              <a:r>
                <a:rPr lang="en-US" sz="1400" b="1" dirty="0">
                  <a:solidFill>
                    <a:schemeClr val="accent1">
                      <a:lumMod val="50000"/>
                    </a:schemeClr>
                  </a:solidFill>
                </a:rPr>
                <a:t>DHS S&amp;T Cybersecurity Showcase</a:t>
              </a:r>
            </a:p>
          </p:txBody>
        </p:sp>
      </p:grpSp>
    </p:spTree>
    <p:extLst>
      <p:ext uri="{BB962C8B-B14F-4D97-AF65-F5344CB8AC3E}">
        <p14:creationId xmlns:p14="http://schemas.microsoft.com/office/powerpoint/2010/main" val="381001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Privacy-Preserving Collaboration for National Security</a:t>
            </a:r>
          </a:p>
        </p:txBody>
      </p:sp>
      <p:pic>
        <p:nvPicPr>
          <p:cNvPr id="51" name="Picture 50" title="A bombed humanitarian site"/>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a14:imgEffect>
                  </a14:imgLayer>
                </a14:imgProps>
              </a:ext>
              <a:ext uri="{28A0092B-C50C-407E-A947-70E740481C1C}">
                <a14:useLocalDpi xmlns:a14="http://schemas.microsoft.com/office/drawing/2010/main"/>
              </a:ext>
            </a:extLst>
          </a:blip>
          <a:srcRect/>
          <a:stretch/>
        </p:blipFill>
        <p:spPr>
          <a:xfrm>
            <a:off x="345737" y="1520216"/>
            <a:ext cx="3474720" cy="2376878"/>
          </a:xfrm>
          <a:prstGeom prst="rect">
            <a:avLst/>
          </a:prstGeom>
          <a:ln w="3175">
            <a:solidFill>
              <a:schemeClr val="tx1"/>
            </a:solidFill>
          </a:ln>
          <a:effectLst/>
        </p:spPr>
      </p:pic>
      <p:sp>
        <p:nvSpPr>
          <p:cNvPr id="64" name="TextBox 63"/>
          <p:cNvSpPr txBox="1"/>
          <p:nvPr/>
        </p:nvSpPr>
        <p:spPr>
          <a:xfrm>
            <a:off x="487761" y="3954865"/>
            <a:ext cx="3190672" cy="646331"/>
          </a:xfrm>
          <a:prstGeom prst="rect">
            <a:avLst/>
          </a:prstGeom>
          <a:noFill/>
        </p:spPr>
        <p:txBody>
          <a:bodyPr wrap="square" rtlCol="0">
            <a:spAutoFit/>
          </a:bodyPr>
          <a:lstStyle/>
          <a:p>
            <a:pPr algn="ctr"/>
            <a:r>
              <a:rPr lang="en-US" b="1" dirty="0"/>
              <a:t>Humanitarian Target </a:t>
            </a:r>
            <a:r>
              <a:rPr lang="en-US" b="1" dirty="0" err="1"/>
              <a:t>Deconfliction</a:t>
            </a:r>
            <a:endParaRPr lang="en-US" b="1" dirty="0"/>
          </a:p>
        </p:txBody>
      </p:sp>
      <p:sp>
        <p:nvSpPr>
          <p:cNvPr id="71" name="TextBox 70"/>
          <p:cNvSpPr txBox="1"/>
          <p:nvPr/>
        </p:nvSpPr>
        <p:spPr>
          <a:xfrm>
            <a:off x="345737" y="4792755"/>
            <a:ext cx="3858768" cy="1631216"/>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a:t>
            </a:r>
            <a:r>
              <a:rPr lang="en-US" sz="1500" b="1" dirty="0"/>
              <a:t> humanitarian aid orgs, military</a:t>
            </a:r>
          </a:p>
          <a:p>
            <a:pPr>
              <a:spcBef>
                <a:spcPts val="900"/>
              </a:spcBef>
            </a:pPr>
            <a:r>
              <a:rPr lang="en-US" sz="1500" b="1" dirty="0">
                <a:solidFill>
                  <a:schemeClr val="accent1">
                    <a:lumMod val="50000"/>
                  </a:schemeClr>
                </a:solidFill>
              </a:rPr>
              <a:t>Private inputs: </a:t>
            </a:r>
            <a:r>
              <a:rPr lang="en-US" sz="1500" b="1" dirty="0"/>
              <a:t>locations of sites, targets</a:t>
            </a:r>
          </a:p>
          <a:p>
            <a:pPr>
              <a:spcBef>
                <a:spcPts val="900"/>
              </a:spcBef>
            </a:pPr>
            <a:r>
              <a:rPr lang="en-US" sz="1500" b="1" dirty="0">
                <a:solidFill>
                  <a:schemeClr val="accent1">
                    <a:lumMod val="50000"/>
                  </a:schemeClr>
                </a:solidFill>
              </a:rPr>
              <a:t>Desired output: </a:t>
            </a:r>
            <a:r>
              <a:rPr lang="en-US" sz="1500" b="1" dirty="0"/>
              <a:t>locations in common</a:t>
            </a:r>
          </a:p>
        </p:txBody>
      </p:sp>
      <p:pic>
        <p:nvPicPr>
          <p:cNvPr id="54" name="Picture 53" title="Satellites orbiting in space"/>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33591" y="1520216"/>
            <a:ext cx="3603218" cy="2377440"/>
          </a:xfrm>
          <a:prstGeom prst="rect">
            <a:avLst/>
          </a:prstGeom>
          <a:ln w="3175">
            <a:solidFill>
              <a:schemeClr val="tx1"/>
            </a:solidFill>
          </a:ln>
          <a:effectLst/>
        </p:spPr>
      </p:pic>
      <p:sp>
        <p:nvSpPr>
          <p:cNvPr id="65" name="TextBox 64"/>
          <p:cNvSpPr txBox="1"/>
          <p:nvPr/>
        </p:nvSpPr>
        <p:spPr>
          <a:xfrm>
            <a:off x="4475355" y="3954865"/>
            <a:ext cx="3119691" cy="646331"/>
          </a:xfrm>
          <a:prstGeom prst="rect">
            <a:avLst/>
          </a:prstGeom>
          <a:noFill/>
        </p:spPr>
        <p:txBody>
          <a:bodyPr wrap="square" rtlCol="0">
            <a:spAutoFit/>
          </a:bodyPr>
          <a:lstStyle/>
          <a:p>
            <a:pPr algn="ctr"/>
            <a:r>
              <a:rPr lang="en-US" b="1" dirty="0"/>
              <a:t>Satellite Collision Prediction</a:t>
            </a:r>
          </a:p>
        </p:txBody>
      </p:sp>
      <p:sp>
        <p:nvSpPr>
          <p:cNvPr id="69" name="TextBox 68"/>
          <p:cNvSpPr txBox="1"/>
          <p:nvPr/>
        </p:nvSpPr>
        <p:spPr>
          <a:xfrm>
            <a:off x="4233591" y="4792755"/>
            <a:ext cx="3858768" cy="1169551"/>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 </a:t>
            </a:r>
            <a:r>
              <a:rPr lang="en-US" sz="1500" b="1" dirty="0"/>
              <a:t>international satellite operators</a:t>
            </a:r>
          </a:p>
          <a:p>
            <a:pPr>
              <a:spcBef>
                <a:spcPts val="900"/>
              </a:spcBef>
            </a:pPr>
            <a:r>
              <a:rPr lang="en-US" sz="1500" b="1" dirty="0">
                <a:solidFill>
                  <a:schemeClr val="accent1">
                    <a:lumMod val="50000"/>
                  </a:schemeClr>
                </a:solidFill>
              </a:rPr>
              <a:t>Private inputs: </a:t>
            </a:r>
            <a:r>
              <a:rPr lang="en-US" sz="1500" b="1" dirty="0"/>
              <a:t>maneuver schedules</a:t>
            </a:r>
          </a:p>
          <a:p>
            <a:pPr>
              <a:spcBef>
                <a:spcPts val="900"/>
              </a:spcBef>
            </a:pPr>
            <a:r>
              <a:rPr lang="en-US" sz="1500" b="1" dirty="0">
                <a:solidFill>
                  <a:schemeClr val="accent1">
                    <a:lumMod val="50000"/>
                  </a:schemeClr>
                </a:solidFill>
              </a:rPr>
              <a:t>Desired output: </a:t>
            </a:r>
            <a:r>
              <a:rPr lang="en-US" sz="1500" b="1" dirty="0"/>
              <a:t>potential collisions </a:t>
            </a:r>
          </a:p>
        </p:txBody>
      </p:sp>
      <p:pic>
        <p:nvPicPr>
          <p:cNvPr id="63" name="Picture 62" title="Abstract image of bits and lock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49944" y="1520216"/>
            <a:ext cx="3599312" cy="2377440"/>
          </a:xfrm>
          <a:prstGeom prst="rect">
            <a:avLst/>
          </a:prstGeom>
          <a:ln w="3175">
            <a:solidFill>
              <a:schemeClr val="tx1"/>
            </a:solidFill>
          </a:ln>
          <a:effectLst/>
        </p:spPr>
      </p:pic>
      <p:sp>
        <p:nvSpPr>
          <p:cNvPr id="66" name="TextBox 65"/>
          <p:cNvSpPr txBox="1"/>
          <p:nvPr/>
        </p:nvSpPr>
        <p:spPr>
          <a:xfrm>
            <a:off x="8552690" y="3954865"/>
            <a:ext cx="2993821" cy="646331"/>
          </a:xfrm>
          <a:prstGeom prst="rect">
            <a:avLst/>
          </a:prstGeom>
          <a:noFill/>
        </p:spPr>
        <p:txBody>
          <a:bodyPr wrap="square" rtlCol="0">
            <a:spAutoFit/>
          </a:bodyPr>
          <a:lstStyle/>
          <a:p>
            <a:pPr algn="ctr"/>
            <a:r>
              <a:rPr lang="en-US" b="1" dirty="0"/>
              <a:t>Collaborative Cyber Threat Analysis</a:t>
            </a:r>
          </a:p>
        </p:txBody>
      </p:sp>
      <p:sp>
        <p:nvSpPr>
          <p:cNvPr id="70" name="TextBox 69"/>
          <p:cNvSpPr txBox="1"/>
          <p:nvPr/>
        </p:nvSpPr>
        <p:spPr>
          <a:xfrm>
            <a:off x="8249944" y="4792755"/>
            <a:ext cx="3858768" cy="1169551"/>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 </a:t>
            </a:r>
            <a:r>
              <a:rPr lang="en-US" sz="1500" b="1" dirty="0"/>
              <a:t>companies, government</a:t>
            </a:r>
          </a:p>
          <a:p>
            <a:pPr>
              <a:spcBef>
                <a:spcPts val="900"/>
              </a:spcBef>
            </a:pPr>
            <a:r>
              <a:rPr lang="en-US" sz="1500" b="1" dirty="0">
                <a:solidFill>
                  <a:schemeClr val="accent1">
                    <a:lumMod val="50000"/>
                  </a:schemeClr>
                </a:solidFill>
              </a:rPr>
              <a:t>Private inputs: </a:t>
            </a:r>
            <a:r>
              <a:rPr lang="en-US" sz="1500" b="1" dirty="0"/>
              <a:t>observed threats</a:t>
            </a:r>
          </a:p>
          <a:p>
            <a:pPr>
              <a:spcBef>
                <a:spcPts val="900"/>
              </a:spcBef>
            </a:pPr>
            <a:r>
              <a:rPr lang="en-US" sz="1500" b="1" dirty="0">
                <a:solidFill>
                  <a:schemeClr val="accent1">
                    <a:lumMod val="50000"/>
                  </a:schemeClr>
                </a:solidFill>
              </a:rPr>
              <a:t>Desired output: </a:t>
            </a:r>
            <a:r>
              <a:rPr lang="en-US" sz="1500" b="1" dirty="0"/>
              <a:t>aggregate threat info</a:t>
            </a:r>
          </a:p>
        </p:txBody>
      </p:sp>
    </p:spTree>
    <p:extLst>
      <p:ext uri="{BB962C8B-B14F-4D97-AF65-F5344CB8AC3E}">
        <p14:creationId xmlns:p14="http://schemas.microsoft.com/office/powerpoint/2010/main" val="1434831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Summary</a:t>
            </a:r>
            <a:endParaRPr lang="en-US" dirty="0">
              <a:solidFill>
                <a:srgbClr val="FF0000"/>
              </a:solidFill>
            </a:endParaRPr>
          </a:p>
        </p:txBody>
      </p:sp>
      <p:sp>
        <p:nvSpPr>
          <p:cNvPr id="4" name="Content Placeholder 5"/>
          <p:cNvSpPr>
            <a:spLocks noGrp="1"/>
          </p:cNvSpPr>
          <p:nvPr>
            <p:ph sz="quarter" idx="1"/>
          </p:nvPr>
        </p:nvSpPr>
        <p:spPr>
          <a:xfrm>
            <a:off x="633413" y="1289050"/>
            <a:ext cx="10922000" cy="4827588"/>
          </a:xfrm>
        </p:spPr>
        <p:txBody>
          <a:bodyPr/>
          <a:lstStyle/>
          <a:p>
            <a:pPr>
              <a:lnSpc>
                <a:spcPct val="100000"/>
              </a:lnSpc>
              <a:spcBef>
                <a:spcPts val="1800"/>
              </a:spcBef>
            </a:pPr>
            <a:r>
              <a:rPr lang="en-US" dirty="0"/>
              <a:t>Secure multi-party computation enables privacy-preserving collaboration</a:t>
            </a:r>
          </a:p>
          <a:p>
            <a:pPr>
              <a:lnSpc>
                <a:spcPct val="100000"/>
              </a:lnSpc>
              <a:spcBef>
                <a:spcPts val="1800"/>
              </a:spcBef>
            </a:pPr>
            <a:r>
              <a:rPr lang="en-US" dirty="0"/>
              <a:t>MPC can securely perform any computation in theory</a:t>
            </a:r>
          </a:p>
          <a:p>
            <a:pPr>
              <a:lnSpc>
                <a:spcPct val="100000"/>
              </a:lnSpc>
              <a:spcBef>
                <a:spcPts val="1800"/>
              </a:spcBef>
            </a:pPr>
            <a:r>
              <a:rPr lang="en-US" dirty="0"/>
              <a:t>Lincoln has developed a rapid prototyping framework to address practical MPC development challenges</a:t>
            </a:r>
          </a:p>
          <a:p>
            <a:pPr>
              <a:lnSpc>
                <a:spcPct val="100000"/>
              </a:lnSpc>
              <a:spcBef>
                <a:spcPts val="1800"/>
              </a:spcBef>
            </a:pPr>
            <a:r>
              <a:rPr lang="en-US" dirty="0"/>
              <a:t>Applying MPC to cyber security and other mission areas</a:t>
            </a:r>
          </a:p>
          <a:p>
            <a:pPr>
              <a:lnSpc>
                <a:spcPct val="100000"/>
              </a:lnSpc>
              <a:spcBef>
                <a:spcPts val="1800"/>
              </a:spcBef>
            </a:pPr>
            <a:r>
              <a:rPr lang="en-US" dirty="0"/>
              <a:t>Ongoing work: exploring additional applications, improving performance and usability, transitioning framework</a:t>
            </a:r>
          </a:p>
        </p:txBody>
      </p:sp>
    </p:spTree>
    <p:extLst>
      <p:ext uri="{BB962C8B-B14F-4D97-AF65-F5344CB8AC3E}">
        <p14:creationId xmlns:p14="http://schemas.microsoft.com/office/powerpoint/2010/main" val="281446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National Need for Privacy-Preserving Technology</a:t>
            </a:r>
          </a:p>
        </p:txBody>
      </p:sp>
      <p:sp>
        <p:nvSpPr>
          <p:cNvPr id="22" name="TextBox 21">
            <a:extLst>
              <a:ext uri="{FF2B5EF4-FFF2-40B4-BE49-F238E27FC236}">
                <a16:creationId xmlns:a16="http://schemas.microsoft.com/office/drawing/2014/main" id="{C67F4D6C-8ABE-9340-96CA-13736CD5BD63}"/>
              </a:ext>
            </a:extLst>
          </p:cNvPr>
          <p:cNvSpPr txBox="1"/>
          <p:nvPr/>
        </p:nvSpPr>
        <p:spPr>
          <a:xfrm>
            <a:off x="-32593" y="1281804"/>
            <a:ext cx="2907247" cy="784830"/>
          </a:xfrm>
          <a:prstGeom prst="rect">
            <a:avLst/>
          </a:prstGeom>
          <a:noFill/>
        </p:spPr>
        <p:txBody>
          <a:bodyPr wrap="square" rtlCol="0" anchor="t">
            <a:spAutoFit/>
          </a:bodyPr>
          <a:lstStyle/>
          <a:p>
            <a:pPr algn="ctr"/>
            <a:r>
              <a:rPr lang="en-US" sz="1500" b="1" dirty="0">
                <a:solidFill>
                  <a:srgbClr val="0132A3"/>
                </a:solidFill>
              </a:rPr>
              <a:t>National Privacy </a:t>
            </a:r>
            <a:br>
              <a:rPr lang="en-US" sz="1500" b="1" dirty="0">
                <a:solidFill>
                  <a:srgbClr val="0132A3"/>
                </a:solidFill>
              </a:rPr>
            </a:br>
            <a:r>
              <a:rPr lang="en-US" sz="1500" b="1" dirty="0">
                <a:solidFill>
                  <a:srgbClr val="0132A3"/>
                </a:solidFill>
              </a:rPr>
              <a:t>Research Strategy, </a:t>
            </a:r>
            <a:br>
              <a:rPr lang="en-US" sz="1500" b="1" dirty="0">
                <a:solidFill>
                  <a:srgbClr val="0132A3"/>
                </a:solidFill>
              </a:rPr>
            </a:br>
            <a:r>
              <a:rPr lang="en-US" sz="1500" b="1" dirty="0">
                <a:solidFill>
                  <a:srgbClr val="0132A3"/>
                </a:solidFill>
              </a:rPr>
              <a:t>2016</a:t>
            </a:r>
          </a:p>
        </p:txBody>
      </p:sp>
      <p:pic>
        <p:nvPicPr>
          <p:cNvPr id="23" name="Picture 22" descr="&#10;" title="Cover of National Privacy Research Strategy, 2016">
            <a:extLst>
              <a:ext uri="{FF2B5EF4-FFF2-40B4-BE49-F238E27FC236}">
                <a16:creationId xmlns:a16="http://schemas.microsoft.com/office/drawing/2014/main" id="{7F1F655C-AABD-2046-ADDA-5D09C31EF8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422" y="2126971"/>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19" name="TextBox 18">
            <a:extLst>
              <a:ext uri="{FF2B5EF4-FFF2-40B4-BE49-F238E27FC236}">
                <a16:creationId xmlns:a16="http://schemas.microsoft.com/office/drawing/2014/main" id="{22C9D209-D973-CD4A-A30B-90100A49F762}"/>
              </a:ext>
            </a:extLst>
          </p:cNvPr>
          <p:cNvSpPr txBox="1"/>
          <p:nvPr/>
        </p:nvSpPr>
        <p:spPr>
          <a:xfrm>
            <a:off x="296933" y="4748181"/>
            <a:ext cx="2248194" cy="830997"/>
          </a:xfrm>
          <a:prstGeom prst="rect">
            <a:avLst/>
          </a:prstGeom>
          <a:noFill/>
        </p:spPr>
        <p:txBody>
          <a:bodyPr wrap="square" rtlCol="0" anchor="t">
            <a:spAutoFit/>
          </a:bodyPr>
          <a:lstStyle/>
          <a:p>
            <a:pPr algn="ctr"/>
            <a:r>
              <a:rPr lang="en-US" sz="1200" b="1" dirty="0"/>
              <a:t>“How can </a:t>
            </a:r>
            <a:r>
              <a:rPr lang="en-US" sz="1200" b="1" i="1" dirty="0">
                <a:solidFill>
                  <a:schemeClr val="accent1">
                    <a:lumMod val="50000"/>
                  </a:schemeClr>
                </a:solidFill>
              </a:rPr>
              <a:t>privacy-enhancing cryptographic technologies </a:t>
            </a:r>
            <a:r>
              <a:rPr lang="en-US" sz="1200" b="1" dirty="0"/>
              <a:t>be </a:t>
            </a:r>
            <a:br>
              <a:rPr lang="en-US" sz="1200" b="1" dirty="0"/>
            </a:br>
            <a:r>
              <a:rPr lang="en-US" sz="1200" b="1" dirty="0"/>
              <a:t>developed to scale?”</a:t>
            </a:r>
            <a:endParaRPr lang="en-US" sz="1200" b="1" dirty="0">
              <a:solidFill>
                <a:srgbClr val="FF0000"/>
              </a:solidFill>
            </a:endParaRPr>
          </a:p>
        </p:txBody>
      </p:sp>
      <p:sp>
        <p:nvSpPr>
          <p:cNvPr id="28" name="TextBox 27">
            <a:extLst>
              <a:ext uri="{FF2B5EF4-FFF2-40B4-BE49-F238E27FC236}">
                <a16:creationId xmlns:a16="http://schemas.microsoft.com/office/drawing/2014/main" id="{F3359F4F-55AE-8846-BDBB-C45B022BC024}"/>
              </a:ext>
            </a:extLst>
          </p:cNvPr>
          <p:cNvSpPr txBox="1"/>
          <p:nvPr/>
        </p:nvSpPr>
        <p:spPr>
          <a:xfrm>
            <a:off x="2873966" y="1281804"/>
            <a:ext cx="3108960" cy="738664"/>
          </a:xfrm>
          <a:prstGeom prst="rect">
            <a:avLst/>
          </a:prstGeom>
          <a:noFill/>
        </p:spPr>
        <p:txBody>
          <a:bodyPr wrap="square" rtlCol="0" anchor="t">
            <a:noAutofit/>
          </a:bodyPr>
          <a:lstStyle/>
          <a:p>
            <a:pPr algn="ctr"/>
            <a:r>
              <a:rPr lang="en-US" sz="1500" b="1" dirty="0">
                <a:solidFill>
                  <a:srgbClr val="0132A3"/>
                </a:solidFill>
              </a:rPr>
              <a:t>Report of the Commission </a:t>
            </a:r>
            <a:br>
              <a:rPr lang="en-US" sz="1500" b="1" dirty="0">
                <a:solidFill>
                  <a:srgbClr val="0132A3"/>
                </a:solidFill>
              </a:rPr>
            </a:br>
            <a:r>
              <a:rPr lang="en-US" sz="1500" b="1" dirty="0">
                <a:solidFill>
                  <a:srgbClr val="0132A3"/>
                </a:solidFill>
              </a:rPr>
              <a:t>on Evidence-Based </a:t>
            </a:r>
            <a:br>
              <a:rPr lang="en-US" sz="1500" b="1" dirty="0">
                <a:solidFill>
                  <a:srgbClr val="0132A3"/>
                </a:solidFill>
              </a:rPr>
            </a:br>
            <a:r>
              <a:rPr lang="en-US" sz="1500" b="1" dirty="0">
                <a:solidFill>
                  <a:srgbClr val="0132A3"/>
                </a:solidFill>
              </a:rPr>
              <a:t>Policymaking, 2017</a:t>
            </a:r>
          </a:p>
        </p:txBody>
      </p:sp>
      <p:pic>
        <p:nvPicPr>
          <p:cNvPr id="29" name="Picture 28" title="Cover of Report of the Commission on Evidence-Based Policymaking, 2017">
            <a:extLst>
              <a:ext uri="{FF2B5EF4-FFF2-40B4-BE49-F238E27FC236}">
                <a16:creationId xmlns:a16="http://schemas.microsoft.com/office/drawing/2014/main" id="{0B4E7F11-5827-6C46-9E28-EE1C20B626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68326" y="2126971"/>
            <a:ext cx="1920240" cy="2485016"/>
          </a:xfrm>
          <a:prstGeom prst="rect">
            <a:avLst/>
          </a:prstGeom>
        </p:spPr>
        <p:style>
          <a:lnRef idx="1">
            <a:schemeClr val="dk1"/>
          </a:lnRef>
          <a:fillRef idx="2">
            <a:schemeClr val="dk1"/>
          </a:fillRef>
          <a:effectRef idx="1">
            <a:schemeClr val="dk1"/>
          </a:effectRef>
          <a:fontRef idx="minor">
            <a:schemeClr val="dk1"/>
          </a:fontRef>
        </p:style>
      </p:pic>
      <p:sp>
        <p:nvSpPr>
          <p:cNvPr id="25" name="TextBox 24">
            <a:extLst>
              <a:ext uri="{FF2B5EF4-FFF2-40B4-BE49-F238E27FC236}">
                <a16:creationId xmlns:a16="http://schemas.microsoft.com/office/drawing/2014/main" id="{5ECBDA0E-5E2A-5849-8F6A-50923DD4F021}"/>
              </a:ext>
            </a:extLst>
          </p:cNvPr>
          <p:cNvSpPr txBox="1"/>
          <p:nvPr/>
        </p:nvSpPr>
        <p:spPr>
          <a:xfrm>
            <a:off x="2873966" y="4748181"/>
            <a:ext cx="3108960" cy="1015663"/>
          </a:xfrm>
          <a:prstGeom prst="rect">
            <a:avLst/>
          </a:prstGeom>
          <a:noFill/>
        </p:spPr>
        <p:txBody>
          <a:bodyPr wrap="square" rtlCol="0" anchor="t">
            <a:noAutofit/>
          </a:bodyPr>
          <a:lstStyle/>
          <a:p>
            <a:pPr algn="ctr"/>
            <a:r>
              <a:rPr lang="en-US" sz="1200" b="1" dirty="0"/>
              <a:t>“</a:t>
            </a:r>
            <a:r>
              <a:rPr lang="en-US" sz="1200" b="1" i="1" dirty="0">
                <a:solidFill>
                  <a:schemeClr val="accent1">
                    <a:lumMod val="50000"/>
                  </a:schemeClr>
                </a:solidFill>
              </a:rPr>
              <a:t>Secure Multiparty Computation </a:t>
            </a:r>
            <a:r>
              <a:rPr lang="en-US" sz="1200" b="1" dirty="0"/>
              <a:t/>
            </a:r>
            <a:br>
              <a:rPr lang="en-US" sz="1200" b="1" dirty="0"/>
            </a:br>
            <a:r>
              <a:rPr lang="en-US" sz="1200" b="1" dirty="0"/>
              <a:t>may allow […] </a:t>
            </a:r>
            <a:r>
              <a:rPr lang="en-US" sz="1200" b="1" dirty="0" err="1"/>
              <a:t>combin</a:t>
            </a:r>
            <a:r>
              <a:rPr lang="en-US" sz="1200" b="1" dirty="0"/>
              <a:t>[</a:t>
            </a:r>
            <a:r>
              <a:rPr lang="en-US" sz="1200" b="1" dirty="0" err="1"/>
              <a:t>ing</a:t>
            </a:r>
            <a:r>
              <a:rPr lang="en-US" sz="1200" b="1" dirty="0"/>
              <a:t>] data and conduct[</a:t>
            </a:r>
            <a:r>
              <a:rPr lang="en-US" sz="1200" b="1" dirty="0" err="1"/>
              <a:t>ing</a:t>
            </a:r>
            <a:r>
              <a:rPr lang="en-US" sz="1200" b="1" dirty="0"/>
              <a:t>] analyses without directly accessing or storing information.”</a:t>
            </a:r>
          </a:p>
        </p:txBody>
      </p:sp>
      <p:sp>
        <p:nvSpPr>
          <p:cNvPr id="31" name="TextBox 30">
            <a:extLst>
              <a:ext uri="{FF2B5EF4-FFF2-40B4-BE49-F238E27FC236}">
                <a16:creationId xmlns:a16="http://schemas.microsoft.com/office/drawing/2014/main" id="{974D4035-A88A-7742-A909-BA8F1DDB6862}"/>
              </a:ext>
            </a:extLst>
          </p:cNvPr>
          <p:cNvSpPr txBox="1"/>
          <p:nvPr/>
        </p:nvSpPr>
        <p:spPr>
          <a:xfrm>
            <a:off x="6002446" y="1281804"/>
            <a:ext cx="3017520" cy="738664"/>
          </a:xfrm>
          <a:prstGeom prst="rect">
            <a:avLst/>
          </a:prstGeom>
          <a:noFill/>
        </p:spPr>
        <p:txBody>
          <a:bodyPr wrap="square" rtlCol="0" anchor="t">
            <a:noAutofit/>
          </a:bodyPr>
          <a:lstStyle/>
          <a:p>
            <a:pPr algn="ctr"/>
            <a:r>
              <a:rPr lang="en-US" sz="1500" b="1" dirty="0">
                <a:solidFill>
                  <a:srgbClr val="0132A3"/>
                </a:solidFill>
              </a:rPr>
              <a:t>Foundations for </a:t>
            </a:r>
            <a:br>
              <a:rPr lang="en-US" sz="1500" b="1" dirty="0">
                <a:solidFill>
                  <a:srgbClr val="0132A3"/>
                </a:solidFill>
              </a:rPr>
            </a:br>
            <a:r>
              <a:rPr lang="en-US" sz="1500" b="1" dirty="0">
                <a:solidFill>
                  <a:srgbClr val="0132A3"/>
                </a:solidFill>
              </a:rPr>
              <a:t>Evidence-Based </a:t>
            </a:r>
            <a:br>
              <a:rPr lang="en-US" sz="1500" b="1" dirty="0">
                <a:solidFill>
                  <a:srgbClr val="0132A3"/>
                </a:solidFill>
              </a:rPr>
            </a:br>
            <a:r>
              <a:rPr lang="en-US" sz="1500" b="1" dirty="0">
                <a:solidFill>
                  <a:srgbClr val="0132A3"/>
                </a:solidFill>
              </a:rPr>
              <a:t>Policymaking Act of 2018</a:t>
            </a:r>
          </a:p>
        </p:txBody>
      </p:sp>
      <p:pic>
        <p:nvPicPr>
          <p:cNvPr id="32" name="Picture 31" descr="&#10;" title="Image of Foundations for Evidence-Based Policymaking Act of 2018">
            <a:extLst>
              <a:ext uri="{FF2B5EF4-FFF2-40B4-BE49-F238E27FC236}">
                <a16:creationId xmlns:a16="http://schemas.microsoft.com/office/drawing/2014/main" id="{49A46732-23EE-264F-B4EA-E4881BB2630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836" t="9537" r="22048" b="42913"/>
          <a:stretch/>
        </p:blipFill>
        <p:spPr>
          <a:xfrm>
            <a:off x="6551086" y="2126971"/>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pic>
        <p:nvPicPr>
          <p:cNvPr id="33" name="Picture 32" title="U.S. House of Representatives seal">
            <a:extLst>
              <a:ext uri="{FF2B5EF4-FFF2-40B4-BE49-F238E27FC236}">
                <a16:creationId xmlns:a16="http://schemas.microsoft.com/office/drawing/2014/main" id="{6578F0E3-4144-5146-8496-B3094EFE17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30634" y="2309512"/>
            <a:ext cx="777240" cy="77724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58301464-0150-2342-AB70-7EE98E8EA928}"/>
              </a:ext>
            </a:extLst>
          </p:cNvPr>
          <p:cNvSpPr txBox="1"/>
          <p:nvPr/>
        </p:nvSpPr>
        <p:spPr>
          <a:xfrm>
            <a:off x="6487552" y="4748181"/>
            <a:ext cx="2047309" cy="830997"/>
          </a:xfrm>
          <a:prstGeom prst="rect">
            <a:avLst/>
          </a:prstGeom>
          <a:noFill/>
        </p:spPr>
        <p:txBody>
          <a:bodyPr wrap="square" rtlCol="0" anchor="t">
            <a:spAutoFit/>
          </a:bodyPr>
          <a:lstStyle/>
          <a:p>
            <a:pPr algn="ctr"/>
            <a:r>
              <a:rPr lang="en-US" sz="1200" b="1" dirty="0"/>
              <a:t>“facilitate data sharing, </a:t>
            </a:r>
            <a:br>
              <a:rPr lang="en-US" sz="1200" b="1" dirty="0"/>
            </a:br>
            <a:r>
              <a:rPr lang="en-US" sz="1200" b="1" dirty="0"/>
              <a:t>enable data linkage, </a:t>
            </a:r>
            <a:br>
              <a:rPr lang="en-US" sz="1200" b="1" dirty="0"/>
            </a:br>
            <a:r>
              <a:rPr lang="en-US" sz="1200" b="1" dirty="0"/>
              <a:t>and </a:t>
            </a:r>
            <a:r>
              <a:rPr lang="en-US" sz="1200" b="1" i="1" dirty="0">
                <a:solidFill>
                  <a:schemeClr val="accent1">
                    <a:lumMod val="50000"/>
                  </a:schemeClr>
                </a:solidFill>
              </a:rPr>
              <a:t>develop privacy enhancing techniques</a:t>
            </a:r>
            <a:r>
              <a:rPr lang="en-US" sz="1200" b="1" dirty="0"/>
              <a:t>”</a:t>
            </a:r>
          </a:p>
        </p:txBody>
      </p:sp>
      <p:sp>
        <p:nvSpPr>
          <p:cNvPr id="36" name="TextBox 35">
            <a:extLst>
              <a:ext uri="{FF2B5EF4-FFF2-40B4-BE49-F238E27FC236}">
                <a16:creationId xmlns:a16="http://schemas.microsoft.com/office/drawing/2014/main" id="{2A51E472-D0AC-BB45-B829-F41D245FE8D4}"/>
              </a:ext>
            </a:extLst>
          </p:cNvPr>
          <p:cNvSpPr txBox="1"/>
          <p:nvPr/>
        </p:nvSpPr>
        <p:spPr>
          <a:xfrm>
            <a:off x="9330428" y="1281804"/>
            <a:ext cx="2377440" cy="738664"/>
          </a:xfrm>
          <a:prstGeom prst="rect">
            <a:avLst/>
          </a:prstGeom>
          <a:noFill/>
        </p:spPr>
        <p:txBody>
          <a:bodyPr wrap="square" rtlCol="0" anchor="t">
            <a:noAutofit/>
          </a:bodyPr>
          <a:lstStyle/>
          <a:p>
            <a:pPr algn="ctr"/>
            <a:r>
              <a:rPr lang="en-US" sz="1500" b="1" dirty="0">
                <a:solidFill>
                  <a:srgbClr val="0132A3"/>
                </a:solidFill>
              </a:rPr>
              <a:t>Student Right to </a:t>
            </a:r>
            <a:br>
              <a:rPr lang="en-US" sz="1500" b="1" dirty="0">
                <a:solidFill>
                  <a:srgbClr val="0132A3"/>
                </a:solidFill>
              </a:rPr>
            </a:br>
            <a:r>
              <a:rPr lang="en-US" sz="1500" b="1" dirty="0">
                <a:solidFill>
                  <a:srgbClr val="0132A3"/>
                </a:solidFill>
              </a:rPr>
              <a:t>Know Before You Go </a:t>
            </a:r>
            <a:br>
              <a:rPr lang="en-US" sz="1500" b="1" dirty="0">
                <a:solidFill>
                  <a:srgbClr val="0132A3"/>
                </a:solidFill>
              </a:rPr>
            </a:br>
            <a:r>
              <a:rPr lang="en-US" sz="1500" b="1" dirty="0">
                <a:solidFill>
                  <a:srgbClr val="0132A3"/>
                </a:solidFill>
              </a:rPr>
              <a:t>Bill, 2019</a:t>
            </a:r>
          </a:p>
        </p:txBody>
      </p:sp>
      <p:pic>
        <p:nvPicPr>
          <p:cNvPr id="34" name="Picture 33" descr="&#10;" title="Image of Student Right to Know Before You Go Bill, 2019">
            <a:extLst>
              <a:ext uri="{FF2B5EF4-FFF2-40B4-BE49-F238E27FC236}">
                <a16:creationId xmlns:a16="http://schemas.microsoft.com/office/drawing/2014/main" id="{904AD2F3-66B9-144F-AF65-0F7B1917AA8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7869" t="11032" r="7869" b="4706"/>
          <a:stretch/>
        </p:blipFill>
        <p:spPr>
          <a:xfrm>
            <a:off x="9559028" y="2116460"/>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pic>
        <p:nvPicPr>
          <p:cNvPr id="37" name="Picture 36" title="U.S. Senate seal">
            <a:extLst>
              <a:ext uri="{FF2B5EF4-FFF2-40B4-BE49-F238E27FC236}">
                <a16:creationId xmlns:a16="http://schemas.microsoft.com/office/drawing/2014/main" id="{9B8C3930-2326-BC4B-9D11-C595216AEC2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52404" y="2309101"/>
            <a:ext cx="778063" cy="778063"/>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38818A06-BF23-6F47-9AA8-0974E50A9927}"/>
              </a:ext>
            </a:extLst>
          </p:cNvPr>
          <p:cNvSpPr txBox="1"/>
          <p:nvPr/>
        </p:nvSpPr>
        <p:spPr>
          <a:xfrm>
            <a:off x="9330428" y="4748181"/>
            <a:ext cx="2377440" cy="646331"/>
          </a:xfrm>
          <a:prstGeom prst="rect">
            <a:avLst/>
          </a:prstGeom>
          <a:noFill/>
        </p:spPr>
        <p:txBody>
          <a:bodyPr wrap="square" rtlCol="0">
            <a:noAutofit/>
          </a:bodyPr>
          <a:lstStyle/>
          <a:p>
            <a:pPr algn="ctr"/>
            <a:r>
              <a:rPr lang="en-US" sz="1200" b="1" dirty="0">
                <a:cs typeface="Corbel"/>
              </a:rPr>
              <a:t>“the Commissioner shall </a:t>
            </a:r>
            <a:br>
              <a:rPr lang="en-US" sz="1200" b="1" dirty="0">
                <a:cs typeface="Corbel"/>
              </a:rPr>
            </a:br>
            <a:r>
              <a:rPr lang="en-US" sz="1200" b="1" dirty="0">
                <a:cs typeface="Corbel"/>
              </a:rPr>
              <a:t>use </a:t>
            </a:r>
            <a:r>
              <a:rPr lang="en-US" sz="1200" b="1" i="1" dirty="0">
                <a:solidFill>
                  <a:schemeClr val="accent1">
                    <a:lumMod val="50000"/>
                  </a:schemeClr>
                </a:solidFill>
                <a:cs typeface="Corbel"/>
              </a:rPr>
              <a:t>secure multiparty computation technologies</a:t>
            </a:r>
            <a:r>
              <a:rPr lang="en-US" sz="1200" b="1" dirty="0">
                <a:cs typeface="Corbel"/>
              </a:rPr>
              <a:t>”</a:t>
            </a:r>
          </a:p>
        </p:txBody>
      </p:sp>
    </p:spTree>
    <p:extLst>
      <p:ext uri="{BB962C8B-B14F-4D97-AF65-F5344CB8AC3E}">
        <p14:creationId xmlns:p14="http://schemas.microsoft.com/office/powerpoint/2010/main" val="4293260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Approaches to Collaboration</a:t>
            </a:r>
            <a:endParaRPr lang="en-US" dirty="0">
              <a:solidFill>
                <a:srgbClr val="FF0000"/>
              </a:solidFill>
            </a:endParaRPr>
          </a:p>
        </p:txBody>
      </p:sp>
      <p:sp>
        <p:nvSpPr>
          <p:cNvPr id="113" name="TextBox 112">
            <a:extLst>
              <a:ext uri="{FF2B5EF4-FFF2-40B4-BE49-F238E27FC236}">
                <a16:creationId xmlns:a16="http://schemas.microsoft.com/office/drawing/2014/main" id="{1436F43D-40FF-7840-895D-D9506E60BFA1}"/>
              </a:ext>
            </a:extLst>
          </p:cNvPr>
          <p:cNvSpPr txBox="1"/>
          <p:nvPr/>
        </p:nvSpPr>
        <p:spPr>
          <a:xfrm>
            <a:off x="296649" y="1207451"/>
            <a:ext cx="3566160" cy="369332"/>
          </a:xfrm>
          <a:prstGeom prst="rect">
            <a:avLst/>
          </a:prstGeom>
          <a:noFill/>
        </p:spPr>
        <p:txBody>
          <a:bodyPr wrap="square" rtlCol="0">
            <a:noAutofit/>
          </a:bodyPr>
          <a:lstStyle/>
          <a:p>
            <a:pPr algn="ctr"/>
            <a:r>
              <a:rPr lang="en-US" b="1" dirty="0"/>
              <a:t>Share with each other</a:t>
            </a:r>
          </a:p>
        </p:txBody>
      </p:sp>
      <p:grpSp>
        <p:nvGrpSpPr>
          <p:cNvPr id="6" name="Group 5"/>
          <p:cNvGrpSpPr/>
          <p:nvPr/>
        </p:nvGrpSpPr>
        <p:grpSpPr>
          <a:xfrm>
            <a:off x="370941" y="1590814"/>
            <a:ext cx="3449427" cy="3570962"/>
            <a:chOff x="370941" y="1590814"/>
            <a:chExt cx="3449427" cy="3570962"/>
          </a:xfrm>
        </p:grpSpPr>
        <p:pic>
          <p:nvPicPr>
            <p:cNvPr id="109" name="Picture 108" title="Alice icon">
              <a:extLst>
                <a:ext uri="{FF2B5EF4-FFF2-40B4-BE49-F238E27FC236}">
                  <a16:creationId xmlns:a16="http://schemas.microsoft.com/office/drawing/2014/main" id="{877227B6-A78B-EF43-AC06-5B94B47B72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24" y="4256642"/>
              <a:ext cx="441484" cy="548640"/>
            </a:xfrm>
            <a:prstGeom prst="rect">
              <a:avLst/>
            </a:prstGeom>
          </p:spPr>
        </p:pic>
        <p:sp>
          <p:nvSpPr>
            <p:cNvPr id="110" name="Left-Right Arrow 109" title="Bidirectional arrow between Alice and Charlie">
              <a:extLst>
                <a:ext uri="{FF2B5EF4-FFF2-40B4-BE49-F238E27FC236}">
                  <a16:creationId xmlns:a16="http://schemas.microsoft.com/office/drawing/2014/main" id="{64895F70-0D3B-5E4C-A75B-FCBE7D8CBF96}"/>
                </a:ext>
              </a:extLst>
            </p:cNvPr>
            <p:cNvSpPr/>
            <p:nvPr/>
          </p:nvSpPr>
          <p:spPr>
            <a:xfrm>
              <a:off x="1165329" y="4325071"/>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8" name="Left-Right Arrow 117" title="Bidirectional arrow between Bob and Charlie">
              <a:extLst>
                <a:ext uri="{FF2B5EF4-FFF2-40B4-BE49-F238E27FC236}">
                  <a16:creationId xmlns:a16="http://schemas.microsoft.com/office/drawing/2014/main" id="{0CBB6ECF-F720-7046-BA5B-7EB42873C153}"/>
                </a:ext>
              </a:extLst>
            </p:cNvPr>
            <p:cNvSpPr/>
            <p:nvPr/>
          </p:nvSpPr>
          <p:spPr>
            <a:xfrm rot="3600000">
              <a:off x="1771762" y="3178379"/>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9" name="Left-Right Arrow 118" title="Bidirectional arrow between Alice and Bob">
              <a:extLst>
                <a:ext uri="{FF2B5EF4-FFF2-40B4-BE49-F238E27FC236}">
                  <a16:creationId xmlns:a16="http://schemas.microsoft.com/office/drawing/2014/main" id="{923B7009-CE08-EC42-BD5D-59B4C0EFBAA1}"/>
                </a:ext>
              </a:extLst>
            </p:cNvPr>
            <p:cNvSpPr/>
            <p:nvPr/>
          </p:nvSpPr>
          <p:spPr>
            <a:xfrm rot="7200000">
              <a:off x="558896" y="3178379"/>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12" name="Picture 111" title="Bob icon">
              <a:extLst>
                <a:ext uri="{FF2B5EF4-FFF2-40B4-BE49-F238E27FC236}">
                  <a16:creationId xmlns:a16="http://schemas.microsoft.com/office/drawing/2014/main" id="{85A97655-908F-114B-BB2E-647C65712B7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2037" y="1921004"/>
              <a:ext cx="635384" cy="548640"/>
            </a:xfrm>
            <a:prstGeom prst="rect">
              <a:avLst/>
            </a:prstGeom>
          </p:spPr>
        </p:pic>
        <p:pic>
          <p:nvPicPr>
            <p:cNvPr id="114" name="Picture 113" title="Charlie icon">
              <a:extLst>
                <a:ext uri="{FF2B5EF4-FFF2-40B4-BE49-F238E27FC236}">
                  <a16:creationId xmlns:a16="http://schemas.microsoft.com/office/drawing/2014/main" id="{D0038751-520E-8545-9384-82E230C406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72559" y="4256642"/>
              <a:ext cx="617765" cy="548640"/>
            </a:xfrm>
            <a:prstGeom prst="rect">
              <a:avLst/>
            </a:prstGeom>
          </p:spPr>
        </p:pic>
        <p:pic>
          <p:nvPicPr>
            <p:cNvPr id="115" name="Picture 114" title="Document icon">
              <a:extLst>
                <a:ext uri="{FF2B5EF4-FFF2-40B4-BE49-F238E27FC236}">
                  <a16:creationId xmlns:a16="http://schemas.microsoft.com/office/drawing/2014/main" id="{B1FA2B74-09E5-AD40-82D8-D7E08A21F6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3253" y="3132659"/>
              <a:ext cx="382385" cy="457200"/>
            </a:xfrm>
            <a:prstGeom prst="rect">
              <a:avLst/>
            </a:prstGeom>
          </p:spPr>
        </p:pic>
        <p:pic>
          <p:nvPicPr>
            <p:cNvPr id="116" name="Picture 115" title="Document icon">
              <a:extLst>
                <a:ext uri="{FF2B5EF4-FFF2-40B4-BE49-F238E27FC236}">
                  <a16:creationId xmlns:a16="http://schemas.microsoft.com/office/drawing/2014/main" id="{9A00B89B-B599-4F4F-9237-E7750598A81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94673" y="3132659"/>
              <a:ext cx="382385" cy="457200"/>
            </a:xfrm>
            <a:prstGeom prst="rect">
              <a:avLst/>
            </a:prstGeom>
          </p:spPr>
        </p:pic>
        <p:pic>
          <p:nvPicPr>
            <p:cNvPr id="117" name="Picture 116" title="Document icon">
              <a:extLst>
                <a:ext uri="{FF2B5EF4-FFF2-40B4-BE49-F238E27FC236}">
                  <a16:creationId xmlns:a16="http://schemas.microsoft.com/office/drawing/2014/main" id="{BA32A58B-2DBC-0C43-9358-D0E5D58C65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88537" y="4268709"/>
              <a:ext cx="382385" cy="457200"/>
            </a:xfrm>
            <a:prstGeom prst="rect">
              <a:avLst/>
            </a:prstGeom>
          </p:spPr>
        </p:pic>
        <p:sp>
          <p:nvSpPr>
            <p:cNvPr id="106" name="TextBox 105">
              <a:extLst>
                <a:ext uri="{FF2B5EF4-FFF2-40B4-BE49-F238E27FC236}">
                  <a16:creationId xmlns:a16="http://schemas.microsoft.com/office/drawing/2014/main" id="{3F8171BE-E13B-CA42-BE8F-3AAE18B6F542}"/>
                </a:ext>
              </a:extLst>
            </p:cNvPr>
            <p:cNvSpPr txBox="1"/>
            <p:nvPr/>
          </p:nvSpPr>
          <p:spPr>
            <a:xfrm>
              <a:off x="370941" y="4792444"/>
              <a:ext cx="1034167" cy="369332"/>
            </a:xfrm>
            <a:prstGeom prst="rect">
              <a:avLst/>
            </a:prstGeom>
            <a:noFill/>
          </p:spPr>
          <p:txBody>
            <a:bodyPr wrap="square" rtlCol="0">
              <a:spAutoFit/>
            </a:bodyPr>
            <a:lstStyle/>
            <a:p>
              <a:pPr algn="ctr"/>
              <a:r>
                <a:rPr lang="en-US" b="1" dirty="0"/>
                <a:t>Alice</a:t>
              </a:r>
            </a:p>
          </p:txBody>
        </p:sp>
        <p:sp>
          <p:nvSpPr>
            <p:cNvPr id="107" name="TextBox 106">
              <a:extLst>
                <a:ext uri="{FF2B5EF4-FFF2-40B4-BE49-F238E27FC236}">
                  <a16:creationId xmlns:a16="http://schemas.microsoft.com/office/drawing/2014/main" id="{09C873C7-04F3-9A4B-86A0-52B623394CB7}"/>
                </a:ext>
              </a:extLst>
            </p:cNvPr>
            <p:cNvSpPr txBox="1"/>
            <p:nvPr/>
          </p:nvSpPr>
          <p:spPr>
            <a:xfrm>
              <a:off x="2786201" y="4786318"/>
              <a:ext cx="1034167" cy="369332"/>
            </a:xfrm>
            <a:prstGeom prst="rect">
              <a:avLst/>
            </a:prstGeom>
            <a:noFill/>
          </p:spPr>
          <p:txBody>
            <a:bodyPr wrap="square" rtlCol="0">
              <a:spAutoFit/>
            </a:bodyPr>
            <a:lstStyle/>
            <a:p>
              <a:pPr algn="ctr"/>
              <a:r>
                <a:rPr lang="en-US" b="1" dirty="0"/>
                <a:t>Charlie</a:t>
              </a:r>
            </a:p>
          </p:txBody>
        </p:sp>
        <p:sp>
          <p:nvSpPr>
            <p:cNvPr id="108" name="TextBox 107">
              <a:extLst>
                <a:ext uri="{FF2B5EF4-FFF2-40B4-BE49-F238E27FC236}">
                  <a16:creationId xmlns:a16="http://schemas.microsoft.com/office/drawing/2014/main" id="{25AC519F-1D1C-4A47-AA43-37512D732CB6}"/>
                </a:ext>
              </a:extLst>
            </p:cNvPr>
            <p:cNvSpPr txBox="1"/>
            <p:nvPr/>
          </p:nvSpPr>
          <p:spPr>
            <a:xfrm>
              <a:off x="1562645" y="1590814"/>
              <a:ext cx="1034167" cy="369332"/>
            </a:xfrm>
            <a:prstGeom prst="rect">
              <a:avLst/>
            </a:prstGeom>
            <a:noFill/>
          </p:spPr>
          <p:txBody>
            <a:bodyPr wrap="square" rtlCol="0">
              <a:spAutoFit/>
            </a:bodyPr>
            <a:lstStyle/>
            <a:p>
              <a:pPr algn="ctr"/>
              <a:r>
                <a:rPr lang="en-US" b="1" dirty="0"/>
                <a:t>Bob</a:t>
              </a:r>
            </a:p>
          </p:txBody>
        </p:sp>
      </p:grpSp>
      <p:cxnSp>
        <p:nvCxnSpPr>
          <p:cNvPr id="56" name="Straight Connector 55">
            <a:extLst>
              <a:ext uri="{C183D7F6-B498-43B3-948B-1728B52AA6E4}">
                <adec:decorative xmlns:adec="http://schemas.microsoft.com/office/drawing/2017/decorative" xmlns="" val="1"/>
              </a:ext>
            </a:extLst>
          </p:cNvPr>
          <p:cNvCxnSpPr/>
          <p:nvPr/>
        </p:nvCxnSpPr>
        <p:spPr>
          <a:xfrm>
            <a:off x="4081772" y="966277"/>
            <a:ext cx="2"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C137FCD-507D-7747-A79A-5711A0736251}"/>
              </a:ext>
            </a:extLst>
          </p:cNvPr>
          <p:cNvSpPr txBox="1"/>
          <p:nvPr/>
        </p:nvSpPr>
        <p:spPr>
          <a:xfrm>
            <a:off x="4300737" y="1207451"/>
            <a:ext cx="3566160" cy="369332"/>
          </a:xfrm>
          <a:prstGeom prst="rect">
            <a:avLst/>
          </a:prstGeom>
          <a:noFill/>
        </p:spPr>
        <p:txBody>
          <a:bodyPr wrap="square" rtlCol="0">
            <a:noAutofit/>
          </a:bodyPr>
          <a:lstStyle/>
          <a:p>
            <a:pPr algn="ctr"/>
            <a:r>
              <a:rPr lang="en-US" b="1" dirty="0"/>
              <a:t>Share with an external party</a:t>
            </a:r>
          </a:p>
        </p:txBody>
      </p:sp>
      <p:grpSp>
        <p:nvGrpSpPr>
          <p:cNvPr id="7" name="Group 6"/>
          <p:cNvGrpSpPr/>
          <p:nvPr/>
        </p:nvGrpSpPr>
        <p:grpSpPr>
          <a:xfrm>
            <a:off x="4335194" y="1578810"/>
            <a:ext cx="3540505" cy="3570543"/>
            <a:chOff x="4335194" y="1578810"/>
            <a:chExt cx="3540505" cy="3570543"/>
          </a:xfrm>
        </p:grpSpPr>
        <p:sp>
          <p:nvSpPr>
            <p:cNvPr id="126" name="Left-Right Arrow 125" title="Bidirectional arrow between Charlie and external party">
              <a:extLst>
                <a:ext uri="{FF2B5EF4-FFF2-40B4-BE49-F238E27FC236}">
                  <a16:creationId xmlns:a16="http://schemas.microsoft.com/office/drawing/2014/main" id="{AF818245-5443-A54A-9725-3F99821F36A7}"/>
                </a:ext>
              </a:extLst>
            </p:cNvPr>
            <p:cNvSpPr/>
            <p:nvPr/>
          </p:nvSpPr>
          <p:spPr>
            <a:xfrm rot="2700000">
              <a:off x="6231675" y="3923332"/>
              <a:ext cx="100584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7" name="Left-Right Arrow 126" title="Bidirectional arrow between Alice and external party">
              <a:extLst>
                <a:ext uri="{FF2B5EF4-FFF2-40B4-BE49-F238E27FC236}">
                  <a16:creationId xmlns:a16="http://schemas.microsoft.com/office/drawing/2014/main" id="{230FB83B-D652-BE4B-B8A9-6877069228BB}"/>
                </a:ext>
              </a:extLst>
            </p:cNvPr>
            <p:cNvSpPr/>
            <p:nvPr/>
          </p:nvSpPr>
          <p:spPr>
            <a:xfrm rot="8100000">
              <a:off x="4965059" y="3923332"/>
              <a:ext cx="100584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8" name="Left-Right Arrow 127" title="Bidirectional arrow between Bob and external party">
              <a:extLst>
                <a:ext uri="{FF2B5EF4-FFF2-40B4-BE49-F238E27FC236}">
                  <a16:creationId xmlns:a16="http://schemas.microsoft.com/office/drawing/2014/main" id="{4CEC67A5-CE84-B248-93D3-479B7D680775}"/>
                </a:ext>
              </a:extLst>
            </p:cNvPr>
            <p:cNvSpPr/>
            <p:nvPr/>
          </p:nvSpPr>
          <p:spPr>
            <a:xfrm rot="5400000">
              <a:off x="5648144" y="2767837"/>
              <a:ext cx="9144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30" name="Picture 129" title="Bob icon">
              <a:extLst>
                <a:ext uri="{FF2B5EF4-FFF2-40B4-BE49-F238E27FC236}">
                  <a16:creationId xmlns:a16="http://schemas.microsoft.com/office/drawing/2014/main" id="{4257D2CB-08DD-4E4E-9E01-F2F1A5A897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87652" y="1921004"/>
              <a:ext cx="635384" cy="548640"/>
            </a:xfrm>
            <a:prstGeom prst="rect">
              <a:avLst/>
            </a:prstGeom>
          </p:spPr>
        </p:pic>
        <p:pic>
          <p:nvPicPr>
            <p:cNvPr id="131" name="Picture 130" title="Charlie icon">
              <a:extLst>
                <a:ext uri="{FF2B5EF4-FFF2-40B4-BE49-F238E27FC236}">
                  <a16:creationId xmlns:a16="http://schemas.microsoft.com/office/drawing/2014/main" id="{E3B79FF0-7053-4B4D-BF62-EB202AAEEF7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47774" y="4256642"/>
              <a:ext cx="617765" cy="548640"/>
            </a:xfrm>
            <a:prstGeom prst="rect">
              <a:avLst/>
            </a:prstGeom>
          </p:spPr>
        </p:pic>
        <p:pic>
          <p:nvPicPr>
            <p:cNvPr id="132" name="Picture 131" title="David (external party) icon">
              <a:extLst>
                <a:ext uri="{FF2B5EF4-FFF2-40B4-BE49-F238E27FC236}">
                  <a16:creationId xmlns:a16="http://schemas.microsoft.com/office/drawing/2014/main" id="{CA7FB5A2-F2E2-F542-AFD4-435F48FE551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51344" y="3406515"/>
              <a:ext cx="508000" cy="548640"/>
            </a:xfrm>
            <a:prstGeom prst="rect">
              <a:avLst/>
            </a:prstGeom>
          </p:spPr>
        </p:pic>
        <p:pic>
          <p:nvPicPr>
            <p:cNvPr id="133" name="Picture 132" title="Document icon">
              <a:extLst>
                <a:ext uri="{FF2B5EF4-FFF2-40B4-BE49-F238E27FC236}">
                  <a16:creationId xmlns:a16="http://schemas.microsoft.com/office/drawing/2014/main" id="{84AA71F1-3F9C-9549-ABA4-CF93CC3AA7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03669" y="3886157"/>
              <a:ext cx="382385" cy="457200"/>
            </a:xfrm>
            <a:prstGeom prst="rect">
              <a:avLst/>
            </a:prstGeom>
          </p:spPr>
        </p:pic>
        <p:pic>
          <p:nvPicPr>
            <p:cNvPr id="134" name="Picture 133" title="Document icon">
              <a:extLst>
                <a:ext uri="{FF2B5EF4-FFF2-40B4-BE49-F238E27FC236}">
                  <a16:creationId xmlns:a16="http://schemas.microsoft.com/office/drawing/2014/main" id="{C62FFC9B-7CB8-7E4B-A611-8B97CAAFE2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35736" y="3886157"/>
              <a:ext cx="382385" cy="457200"/>
            </a:xfrm>
            <a:prstGeom prst="rect">
              <a:avLst/>
            </a:prstGeom>
          </p:spPr>
        </p:pic>
        <p:pic>
          <p:nvPicPr>
            <p:cNvPr id="135" name="Picture 134" title="Document icon">
              <a:extLst>
                <a:ext uri="{FF2B5EF4-FFF2-40B4-BE49-F238E27FC236}">
                  <a16:creationId xmlns:a16="http://schemas.microsoft.com/office/drawing/2014/main" id="{60347B70-C3C0-7F43-895D-41398ADC79D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1580" y="2725153"/>
              <a:ext cx="382385" cy="457200"/>
            </a:xfrm>
            <a:prstGeom prst="rect">
              <a:avLst/>
            </a:prstGeom>
          </p:spPr>
        </p:pic>
        <p:pic>
          <p:nvPicPr>
            <p:cNvPr id="136" name="Picture 135" title="Alice icon">
              <a:extLst>
                <a:ext uri="{FF2B5EF4-FFF2-40B4-BE49-F238E27FC236}">
                  <a16:creationId xmlns:a16="http://schemas.microsoft.com/office/drawing/2014/main" id="{A0AF8D48-7DE6-7C48-9226-4382ADCF1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0764" y="4256642"/>
              <a:ext cx="441484" cy="548640"/>
            </a:xfrm>
            <a:prstGeom prst="rect">
              <a:avLst/>
            </a:prstGeom>
          </p:spPr>
        </p:pic>
        <p:sp>
          <p:nvSpPr>
            <p:cNvPr id="122" name="TextBox 121">
              <a:extLst>
                <a:ext uri="{FF2B5EF4-FFF2-40B4-BE49-F238E27FC236}">
                  <a16:creationId xmlns:a16="http://schemas.microsoft.com/office/drawing/2014/main" id="{23612900-5901-F144-9672-E073A2B302A3}"/>
                </a:ext>
              </a:extLst>
            </p:cNvPr>
            <p:cNvSpPr txBox="1"/>
            <p:nvPr/>
          </p:nvSpPr>
          <p:spPr>
            <a:xfrm>
              <a:off x="4335194" y="4780021"/>
              <a:ext cx="1034167" cy="369332"/>
            </a:xfrm>
            <a:prstGeom prst="rect">
              <a:avLst/>
            </a:prstGeom>
            <a:noFill/>
          </p:spPr>
          <p:txBody>
            <a:bodyPr wrap="square" rtlCol="0">
              <a:spAutoFit/>
            </a:bodyPr>
            <a:lstStyle/>
            <a:p>
              <a:pPr algn="ctr"/>
              <a:r>
                <a:rPr lang="en-US" b="1" dirty="0"/>
                <a:t>Alice</a:t>
              </a:r>
            </a:p>
          </p:txBody>
        </p:sp>
        <p:sp>
          <p:nvSpPr>
            <p:cNvPr id="123" name="TextBox 122">
              <a:extLst>
                <a:ext uri="{FF2B5EF4-FFF2-40B4-BE49-F238E27FC236}">
                  <a16:creationId xmlns:a16="http://schemas.microsoft.com/office/drawing/2014/main" id="{10471B47-08DC-F14F-A748-6896C53C269D}"/>
                </a:ext>
              </a:extLst>
            </p:cNvPr>
            <p:cNvSpPr txBox="1"/>
            <p:nvPr/>
          </p:nvSpPr>
          <p:spPr>
            <a:xfrm>
              <a:off x="6841532" y="4775583"/>
              <a:ext cx="1034167" cy="369332"/>
            </a:xfrm>
            <a:prstGeom prst="rect">
              <a:avLst/>
            </a:prstGeom>
            <a:noFill/>
          </p:spPr>
          <p:txBody>
            <a:bodyPr wrap="square" rtlCol="0">
              <a:spAutoFit/>
            </a:bodyPr>
            <a:lstStyle/>
            <a:p>
              <a:pPr algn="ctr"/>
              <a:r>
                <a:rPr lang="en-US" b="1" dirty="0"/>
                <a:t>Charlie</a:t>
              </a:r>
            </a:p>
          </p:txBody>
        </p:sp>
        <p:sp>
          <p:nvSpPr>
            <p:cNvPr id="124" name="TextBox 123">
              <a:extLst>
                <a:ext uri="{FF2B5EF4-FFF2-40B4-BE49-F238E27FC236}">
                  <a16:creationId xmlns:a16="http://schemas.microsoft.com/office/drawing/2014/main" id="{4BB8CCE1-1120-0246-AC3E-AE3103D72801}"/>
                </a:ext>
              </a:extLst>
            </p:cNvPr>
            <p:cNvSpPr txBox="1"/>
            <p:nvPr/>
          </p:nvSpPr>
          <p:spPr>
            <a:xfrm>
              <a:off x="5615441" y="1578810"/>
              <a:ext cx="1034167" cy="369332"/>
            </a:xfrm>
            <a:prstGeom prst="rect">
              <a:avLst/>
            </a:prstGeom>
            <a:noFill/>
          </p:spPr>
          <p:txBody>
            <a:bodyPr wrap="square" rtlCol="0">
              <a:spAutoFit/>
            </a:bodyPr>
            <a:lstStyle/>
            <a:p>
              <a:pPr algn="ctr"/>
              <a:r>
                <a:rPr lang="en-US" b="1" dirty="0"/>
                <a:t>Bob</a:t>
              </a:r>
            </a:p>
          </p:txBody>
        </p:sp>
        <p:sp>
          <p:nvSpPr>
            <p:cNvPr id="125" name="TextBox 124">
              <a:extLst>
                <a:ext uri="{FF2B5EF4-FFF2-40B4-BE49-F238E27FC236}">
                  <a16:creationId xmlns:a16="http://schemas.microsoft.com/office/drawing/2014/main" id="{6828AA2D-4ADE-E647-BC61-DEAE59F6A21F}"/>
                </a:ext>
              </a:extLst>
            </p:cNvPr>
            <p:cNvSpPr txBox="1"/>
            <p:nvPr/>
          </p:nvSpPr>
          <p:spPr>
            <a:xfrm>
              <a:off x="5583012" y="3951583"/>
              <a:ext cx="1034167" cy="369332"/>
            </a:xfrm>
            <a:prstGeom prst="rect">
              <a:avLst/>
            </a:prstGeom>
            <a:noFill/>
          </p:spPr>
          <p:txBody>
            <a:bodyPr wrap="square" rtlCol="0">
              <a:spAutoFit/>
            </a:bodyPr>
            <a:lstStyle/>
            <a:p>
              <a:pPr algn="ctr"/>
              <a:r>
                <a:rPr lang="en-US" b="1" dirty="0" smtClean="0"/>
                <a:t>David</a:t>
              </a:r>
              <a:endParaRPr lang="en-US" b="1" dirty="0"/>
            </a:p>
          </p:txBody>
        </p:sp>
      </p:grpSp>
      <p:cxnSp>
        <p:nvCxnSpPr>
          <p:cNvPr id="57" name="Straight Connector 56">
            <a:extLst>
              <a:ext uri="{C183D7F6-B498-43B3-948B-1728B52AA6E4}">
                <adec:decorative xmlns:adec="http://schemas.microsoft.com/office/drawing/2017/decorative" xmlns="" val="1"/>
              </a:ext>
            </a:extLst>
          </p:cNvPr>
          <p:cNvCxnSpPr/>
          <p:nvPr/>
        </p:nvCxnSpPr>
        <p:spPr>
          <a:xfrm>
            <a:off x="8085860" y="973185"/>
            <a:ext cx="2"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854DB52F-F34C-444D-82C1-078645164249}"/>
              </a:ext>
            </a:extLst>
          </p:cNvPr>
          <p:cNvSpPr txBox="1"/>
          <p:nvPr/>
        </p:nvSpPr>
        <p:spPr>
          <a:xfrm>
            <a:off x="8304823" y="1207451"/>
            <a:ext cx="3566160" cy="369332"/>
          </a:xfrm>
          <a:prstGeom prst="rect">
            <a:avLst/>
          </a:prstGeom>
          <a:noFill/>
        </p:spPr>
        <p:txBody>
          <a:bodyPr wrap="square" rtlCol="0">
            <a:noAutofit/>
          </a:bodyPr>
          <a:lstStyle/>
          <a:p>
            <a:pPr algn="ctr"/>
            <a:r>
              <a:rPr lang="en-US" b="1" dirty="0"/>
              <a:t>Don’t share; don’t learn results</a:t>
            </a:r>
          </a:p>
        </p:txBody>
      </p:sp>
      <p:grpSp>
        <p:nvGrpSpPr>
          <p:cNvPr id="8" name="Group 7"/>
          <p:cNvGrpSpPr/>
          <p:nvPr/>
        </p:nvGrpSpPr>
        <p:grpSpPr>
          <a:xfrm>
            <a:off x="8425262" y="1578810"/>
            <a:ext cx="3300935" cy="3570543"/>
            <a:chOff x="8425262" y="1578810"/>
            <a:chExt cx="3300935" cy="3570543"/>
          </a:xfrm>
        </p:grpSpPr>
        <p:pic>
          <p:nvPicPr>
            <p:cNvPr id="145" name="Picture 144" title="Document icon">
              <a:extLst>
                <a:ext uri="{FF2B5EF4-FFF2-40B4-BE49-F238E27FC236}">
                  <a16:creationId xmlns:a16="http://schemas.microsoft.com/office/drawing/2014/main" id="{692C161E-9DA9-6E49-953F-96492285E3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02191" y="4292704"/>
              <a:ext cx="382385" cy="457200"/>
            </a:xfrm>
            <a:prstGeom prst="rect">
              <a:avLst/>
            </a:prstGeom>
          </p:spPr>
        </p:pic>
        <p:pic>
          <p:nvPicPr>
            <p:cNvPr id="146" name="Picture 145" title="Document icon">
              <a:extLst>
                <a:ext uri="{FF2B5EF4-FFF2-40B4-BE49-F238E27FC236}">
                  <a16:creationId xmlns:a16="http://schemas.microsoft.com/office/drawing/2014/main" id="{E06D6E1B-EFB3-0E46-9ABD-AED32CF701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43812" y="4292704"/>
              <a:ext cx="382385" cy="457200"/>
            </a:xfrm>
            <a:prstGeom prst="rect">
              <a:avLst/>
            </a:prstGeom>
          </p:spPr>
        </p:pic>
        <p:pic>
          <p:nvPicPr>
            <p:cNvPr id="147" name="Picture 146" title="Document Icon">
              <a:extLst>
                <a:ext uri="{FF2B5EF4-FFF2-40B4-BE49-F238E27FC236}">
                  <a16:creationId xmlns:a16="http://schemas.microsoft.com/office/drawing/2014/main" id="{D6ED2F1E-974E-C745-9D0A-D372D81E32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0970" y="1947005"/>
              <a:ext cx="382385" cy="457200"/>
            </a:xfrm>
            <a:prstGeom prst="rect">
              <a:avLst/>
            </a:prstGeom>
          </p:spPr>
        </p:pic>
        <p:pic>
          <p:nvPicPr>
            <p:cNvPr id="148" name="Picture 147" title="Alice icon">
              <a:extLst>
                <a:ext uri="{FF2B5EF4-FFF2-40B4-BE49-F238E27FC236}">
                  <a16:creationId xmlns:a16="http://schemas.microsoft.com/office/drawing/2014/main" id="{3B4C94C0-5CF7-1A4D-B137-D4DA4ABCFF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30553" y="4256642"/>
              <a:ext cx="441484" cy="548640"/>
            </a:xfrm>
            <a:prstGeom prst="rect">
              <a:avLst/>
            </a:prstGeom>
          </p:spPr>
        </p:pic>
        <p:sp>
          <p:nvSpPr>
            <p:cNvPr id="139" name="TextBox 138">
              <a:extLst>
                <a:ext uri="{FF2B5EF4-FFF2-40B4-BE49-F238E27FC236}">
                  <a16:creationId xmlns:a16="http://schemas.microsoft.com/office/drawing/2014/main" id="{5609EC96-0F6B-9D47-B87C-3A540EA38B5F}"/>
                </a:ext>
              </a:extLst>
            </p:cNvPr>
            <p:cNvSpPr txBox="1"/>
            <p:nvPr/>
          </p:nvSpPr>
          <p:spPr>
            <a:xfrm>
              <a:off x="8425262" y="4780021"/>
              <a:ext cx="1034167" cy="369332"/>
            </a:xfrm>
            <a:prstGeom prst="rect">
              <a:avLst/>
            </a:prstGeom>
            <a:noFill/>
          </p:spPr>
          <p:txBody>
            <a:bodyPr wrap="square" rtlCol="0">
              <a:spAutoFit/>
            </a:bodyPr>
            <a:lstStyle/>
            <a:p>
              <a:pPr algn="ctr"/>
              <a:r>
                <a:rPr lang="en-US" b="1" dirty="0"/>
                <a:t>Alice</a:t>
              </a:r>
            </a:p>
          </p:txBody>
        </p:sp>
        <p:pic>
          <p:nvPicPr>
            <p:cNvPr id="144" name="Picture 143" title="Charlie icon">
              <a:extLst>
                <a:ext uri="{FF2B5EF4-FFF2-40B4-BE49-F238E27FC236}">
                  <a16:creationId xmlns:a16="http://schemas.microsoft.com/office/drawing/2014/main" id="{7ADA10BA-CCF1-3148-BBCB-8FE5B629D7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781228" y="4256642"/>
              <a:ext cx="617765" cy="548640"/>
            </a:xfrm>
            <a:prstGeom prst="rect">
              <a:avLst/>
            </a:prstGeom>
          </p:spPr>
        </p:pic>
        <p:sp>
          <p:nvSpPr>
            <p:cNvPr id="140" name="TextBox 139">
              <a:extLst>
                <a:ext uri="{FF2B5EF4-FFF2-40B4-BE49-F238E27FC236}">
                  <a16:creationId xmlns:a16="http://schemas.microsoft.com/office/drawing/2014/main" id="{952D199C-B0C7-7C4B-812B-C828A44ED153}"/>
                </a:ext>
              </a:extLst>
            </p:cNvPr>
            <p:cNvSpPr txBox="1"/>
            <p:nvPr/>
          </p:nvSpPr>
          <p:spPr>
            <a:xfrm>
              <a:off x="10573026" y="4775583"/>
              <a:ext cx="1034167" cy="369332"/>
            </a:xfrm>
            <a:prstGeom prst="rect">
              <a:avLst/>
            </a:prstGeom>
            <a:noFill/>
          </p:spPr>
          <p:txBody>
            <a:bodyPr wrap="square" rtlCol="0">
              <a:spAutoFit/>
            </a:bodyPr>
            <a:lstStyle/>
            <a:p>
              <a:pPr algn="ctr"/>
              <a:r>
                <a:rPr lang="en-US" b="1" dirty="0"/>
                <a:t>Charlie</a:t>
              </a:r>
            </a:p>
          </p:txBody>
        </p:sp>
        <p:pic>
          <p:nvPicPr>
            <p:cNvPr id="143" name="Picture 142" title="Bob icon">
              <a:extLst>
                <a:ext uri="{FF2B5EF4-FFF2-40B4-BE49-F238E27FC236}">
                  <a16:creationId xmlns:a16="http://schemas.microsoft.com/office/drawing/2014/main" id="{B56CED1E-8FBA-8B49-B42D-F46037386CE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70141" y="1921004"/>
              <a:ext cx="635384" cy="548640"/>
            </a:xfrm>
            <a:prstGeom prst="rect">
              <a:avLst/>
            </a:prstGeom>
          </p:spPr>
        </p:pic>
        <p:sp>
          <p:nvSpPr>
            <p:cNvPr id="141" name="TextBox 140">
              <a:extLst>
                <a:ext uri="{FF2B5EF4-FFF2-40B4-BE49-F238E27FC236}">
                  <a16:creationId xmlns:a16="http://schemas.microsoft.com/office/drawing/2014/main" id="{B17C7EB2-2998-CB4C-A0AC-25C7437D244C}"/>
                </a:ext>
              </a:extLst>
            </p:cNvPr>
            <p:cNvSpPr txBox="1"/>
            <p:nvPr/>
          </p:nvSpPr>
          <p:spPr>
            <a:xfrm>
              <a:off x="9470749" y="1578810"/>
              <a:ext cx="1034167" cy="369332"/>
            </a:xfrm>
            <a:prstGeom prst="rect">
              <a:avLst/>
            </a:prstGeom>
            <a:noFill/>
          </p:spPr>
          <p:txBody>
            <a:bodyPr wrap="square" rtlCol="0">
              <a:spAutoFit/>
            </a:bodyPr>
            <a:lstStyle/>
            <a:p>
              <a:pPr algn="ctr"/>
              <a:r>
                <a:rPr lang="en-US" b="1" dirty="0"/>
                <a:t>Bob</a:t>
              </a:r>
            </a:p>
          </p:txBody>
        </p:sp>
      </p:grpSp>
      <p:sp>
        <p:nvSpPr>
          <p:cNvPr id="93" name="Rectangle 92">
            <a:extLst>
              <a:ext uri="{FF2B5EF4-FFF2-40B4-BE49-F238E27FC236}">
                <a16:creationId xmlns:a16="http://schemas.microsoft.com/office/drawing/2014/main" id="{2BDEF39D-B795-F546-8C84-CF0C057B788F}"/>
              </a:ext>
            </a:extLst>
          </p:cNvPr>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Arial"/>
              </a:rPr>
              <a:t>Currently collaboration requires giving data to trusted parties, accepting security and privacy risks</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98170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Multi-Party Computation (MPC)</a:t>
            </a:r>
          </a:p>
        </p:txBody>
      </p:sp>
      <p:sp>
        <p:nvSpPr>
          <p:cNvPr id="16" name="Content Placeholder 1"/>
          <p:cNvSpPr txBox="1">
            <a:spLocks/>
          </p:cNvSpPr>
          <p:nvPr/>
        </p:nvSpPr>
        <p:spPr>
          <a:xfrm>
            <a:off x="633082" y="1331799"/>
            <a:ext cx="7388362" cy="4354715"/>
          </a:xfrm>
          <a:prstGeom prst="rect">
            <a:avLst/>
          </a:prstGeom>
        </p:spPr>
        <p:txBody>
          <a:bodyPr/>
          <a:lstStyle>
            <a:lvl1pPr marL="233363" indent="-233363" algn="l" eaLnBrk="1" hangingPunct="1">
              <a:lnSpc>
                <a:spcPct val="90000"/>
              </a:lnSpc>
              <a:spcBef>
                <a:spcPts val="1200"/>
              </a:spcBef>
              <a:spcAft>
                <a:spcPts val="0"/>
              </a:spcAft>
              <a:buFont typeface="Arial" pitchFamily="34" charset="0"/>
              <a:buChar char="•"/>
              <a:defRPr sz="2000" b="1">
                <a:latin typeface="Arial" pitchFamily="34" charset="0"/>
                <a:cs typeface="Arial" pitchFamily="34" charset="0"/>
              </a:defRPr>
            </a:lvl1pPr>
            <a:lvl2pPr marL="539750" indent="-255588" algn="l" eaLnBrk="1" hangingPunct="1">
              <a:lnSpc>
                <a:spcPct val="90000"/>
              </a:lnSpc>
              <a:spcBef>
                <a:spcPts val="600"/>
              </a:spcBef>
              <a:spcAft>
                <a:spcPts val="0"/>
              </a:spcAft>
              <a:buFont typeface="Arial" pitchFamily="34" charset="0"/>
              <a:buChar char="–"/>
              <a:defRPr sz="1800" b="1">
                <a:latin typeface="Arial" pitchFamily="34" charset="0"/>
                <a:cs typeface="Arial" pitchFamily="34" charset="0"/>
              </a:defRPr>
            </a:lvl2pPr>
            <a:lvl3pPr marL="757238" indent="-184150" algn="l" eaLnBrk="1" hangingPunct="1">
              <a:lnSpc>
                <a:spcPct val="90000"/>
              </a:lnSpc>
              <a:spcBef>
                <a:spcPts val="600"/>
              </a:spcBef>
              <a:spcAft>
                <a:spcPts val="0"/>
              </a:spcAft>
              <a:buSzPct val="90000"/>
              <a:buFont typeface="Arial" pitchFamily="34" charset="0"/>
              <a:buChar char="•"/>
              <a:defRPr sz="1600" b="1">
                <a:latin typeface="Arial" pitchFamily="34" charset="0"/>
                <a:cs typeface="Arial" pitchFamily="34" charset="0"/>
              </a:defRPr>
            </a:lvl3pPr>
            <a:lvl4pPr marL="1033272" indent="0" algn="l" eaLnBrk="1" hangingPunct="1">
              <a:lnSpc>
                <a:spcPct val="90000"/>
              </a:lnSpc>
              <a:spcBef>
                <a:spcPts val="600"/>
              </a:spcBef>
              <a:spcAft>
                <a:spcPts val="0"/>
              </a:spcAft>
              <a:buFontTx/>
              <a:buNone/>
              <a:defRPr sz="1400" b="1">
                <a:latin typeface="Arial" pitchFamily="34" charset="0"/>
                <a:cs typeface="Arial" pitchFamily="34" charset="0"/>
              </a:defRPr>
            </a:lvl4pPr>
            <a:lvl5pPr marL="1261872" indent="0" algn="l" eaLnBrk="1" hangingPunct="1">
              <a:lnSpc>
                <a:spcPct val="90000"/>
              </a:lnSpc>
              <a:spcBef>
                <a:spcPts val="600"/>
              </a:spcBef>
              <a:spcAft>
                <a:spcPts val="0"/>
              </a:spcAft>
              <a:buSzPct val="85000"/>
              <a:buFontTx/>
              <a:buNone/>
              <a:defRPr sz="1200" b="1">
                <a:latin typeface="Arial" pitchFamily="34" charset="0"/>
                <a:cs typeface="Arial" pitchFamily="34" charset="0"/>
              </a:defRPr>
            </a:lvl5pPr>
            <a:lvl6pPr marL="1147763" indent="0" algn="l" eaLnBrk="1" hangingPunct="1">
              <a:spcBef>
                <a:spcPts val="600"/>
              </a:spcBef>
              <a:buFont typeface="Arial" pitchFamily="34" charset="0"/>
              <a:buChar char="•"/>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defRPr/>
            </a:pPr>
            <a:r>
              <a:rPr lang="en-US" kern="0" dirty="0">
                <a:solidFill>
                  <a:sysClr val="windowText" lastClr="000000"/>
                </a:solidFill>
              </a:rPr>
              <a:t>Goal: replace trusted party with technology</a:t>
            </a:r>
          </a:p>
          <a:p>
            <a:pPr>
              <a:defRPr/>
            </a:pPr>
            <a:r>
              <a:rPr lang="en-US" kern="0" dirty="0">
                <a:solidFill>
                  <a:sysClr val="windowText" lastClr="000000"/>
                </a:solidFill>
              </a:rPr>
              <a:t>Requirements:</a:t>
            </a:r>
          </a:p>
          <a:p>
            <a:pPr lvl="1">
              <a:defRPr/>
            </a:pPr>
            <a:r>
              <a:rPr lang="en-US" kern="0" dirty="0">
                <a:solidFill>
                  <a:sysClr val="windowText" lastClr="000000"/>
                </a:solidFill>
              </a:rPr>
              <a:t>Correctness: everyone learns correct result of computation</a:t>
            </a:r>
          </a:p>
          <a:p>
            <a:pPr lvl="1">
              <a:defRPr/>
            </a:pPr>
            <a:r>
              <a:rPr lang="en-US" kern="0" dirty="0">
                <a:solidFill>
                  <a:sysClr val="windowText" lastClr="000000"/>
                </a:solidFill>
              </a:rPr>
              <a:t>Security: no one learns anything beyond result</a:t>
            </a:r>
          </a:p>
          <a:p>
            <a:pPr>
              <a:defRPr/>
            </a:pPr>
            <a:r>
              <a:rPr lang="en-US" kern="0" dirty="0">
                <a:solidFill>
                  <a:sysClr val="windowText" lastClr="000000"/>
                </a:solidFill>
              </a:rPr>
              <a:t>Secure multi-party computation (MPC) provides correctness and security without a trusted party</a:t>
            </a:r>
          </a:p>
          <a:p>
            <a:pPr lvl="1">
              <a:defRPr/>
            </a:pPr>
            <a:r>
              <a:rPr lang="en-US" kern="0" dirty="0">
                <a:solidFill>
                  <a:sysClr val="windowText" lastClr="000000"/>
                </a:solidFill>
              </a:rPr>
              <a:t>For any computation</a:t>
            </a:r>
          </a:p>
          <a:p>
            <a:pPr lvl="1">
              <a:defRPr/>
            </a:pPr>
            <a:r>
              <a:rPr lang="en-US" kern="0" dirty="0">
                <a:solidFill>
                  <a:sysClr val="windowText" lastClr="000000"/>
                </a:solidFill>
              </a:rPr>
              <a:t>For any number of parties</a:t>
            </a:r>
          </a:p>
          <a:p>
            <a:pPr>
              <a:defRPr/>
            </a:pPr>
            <a:r>
              <a:rPr lang="en-US" kern="0" dirty="0">
                <a:solidFill>
                  <a:sysClr val="windowText" lastClr="000000"/>
                </a:solidFill>
              </a:rPr>
              <a:t>MPC invented in 1987, initially purely theoretical</a:t>
            </a:r>
          </a:p>
          <a:p>
            <a:pPr>
              <a:defRPr/>
            </a:pPr>
            <a:r>
              <a:rPr lang="en-US" kern="0" dirty="0">
                <a:solidFill>
                  <a:sysClr val="windowText" lastClr="000000"/>
                </a:solidFill>
              </a:rPr>
              <a:t>In past decade, MPC implemented and becoming practical for many applications</a:t>
            </a:r>
          </a:p>
          <a:p>
            <a:pPr>
              <a:defRPr/>
            </a:pPr>
            <a:endParaRPr lang="en-US" kern="0" dirty="0">
              <a:solidFill>
                <a:sysClr val="windowText" lastClr="000000"/>
              </a:solidFill>
            </a:endParaRPr>
          </a:p>
          <a:p>
            <a:pPr>
              <a:defRPr/>
            </a:pPr>
            <a:endParaRPr lang="en-US" kern="0" dirty="0">
              <a:solidFill>
                <a:sysClr val="windowText" lastClr="000000"/>
              </a:solidFill>
            </a:endParaRPr>
          </a:p>
          <a:p>
            <a:pPr>
              <a:defRPr/>
            </a:pPr>
            <a:endParaRPr lang="en-US" kern="0" dirty="0">
              <a:solidFill>
                <a:sysClr val="windowText" lastClr="000000"/>
              </a:solidFill>
            </a:endParaRPr>
          </a:p>
          <a:p>
            <a:pPr marL="0" indent="0">
              <a:buFont typeface="Arial" pitchFamily="34" charset="0"/>
              <a:buNone/>
              <a:defRPr/>
            </a:pPr>
            <a:endParaRPr lang="en-US" kern="0" dirty="0">
              <a:solidFill>
                <a:sysClr val="windowText" lastClr="000000"/>
              </a:solidFill>
            </a:endParaRPr>
          </a:p>
          <a:p>
            <a:pPr marL="0" indent="0">
              <a:buFont typeface="Arial" pitchFamily="34" charset="0"/>
              <a:buNone/>
              <a:defRPr/>
            </a:pPr>
            <a:endParaRPr lang="en-US" kern="0" dirty="0">
              <a:solidFill>
                <a:sysClr val="windowText" lastClr="000000"/>
              </a:solidFill>
            </a:endParaRPr>
          </a:p>
        </p:txBody>
      </p:sp>
      <p:grpSp>
        <p:nvGrpSpPr>
          <p:cNvPr id="7" name="Group 6"/>
          <p:cNvGrpSpPr/>
          <p:nvPr/>
        </p:nvGrpSpPr>
        <p:grpSpPr>
          <a:xfrm>
            <a:off x="7949981" y="1171486"/>
            <a:ext cx="3723662" cy="3767293"/>
            <a:chOff x="7949981" y="1171486"/>
            <a:chExt cx="3723662" cy="3767293"/>
          </a:xfrm>
        </p:grpSpPr>
        <p:grpSp>
          <p:nvGrpSpPr>
            <p:cNvPr id="3" name="Group 2"/>
            <p:cNvGrpSpPr/>
            <p:nvPr/>
          </p:nvGrpSpPr>
          <p:grpSpPr>
            <a:xfrm>
              <a:off x="7949981" y="4020835"/>
              <a:ext cx="1034167" cy="881517"/>
              <a:chOff x="7949981" y="4020835"/>
              <a:chExt cx="1034167" cy="881517"/>
            </a:xfrm>
          </p:grpSpPr>
          <p:sp>
            <p:nvSpPr>
              <p:cNvPr id="47" name="TextBox 46">
                <a:extLst>
                  <a:ext uri="{FF2B5EF4-FFF2-40B4-BE49-F238E27FC236}">
                    <a16:creationId xmlns:a16="http://schemas.microsoft.com/office/drawing/2014/main" id="{77C7F409-7A67-7946-9A72-34BD3E30402C}"/>
                  </a:ext>
                </a:extLst>
              </p:cNvPr>
              <p:cNvSpPr txBox="1"/>
              <p:nvPr/>
            </p:nvSpPr>
            <p:spPr>
              <a:xfrm>
                <a:off x="7949981" y="4533020"/>
                <a:ext cx="1034167" cy="369332"/>
              </a:xfrm>
              <a:prstGeom prst="rect">
                <a:avLst/>
              </a:prstGeom>
              <a:noFill/>
            </p:spPr>
            <p:txBody>
              <a:bodyPr wrap="square" rtlCol="0">
                <a:spAutoFit/>
              </a:bodyPr>
              <a:lstStyle/>
              <a:p>
                <a:pPr algn="ctr"/>
                <a:r>
                  <a:rPr lang="en-US" b="1" dirty="0"/>
                  <a:t>Alice</a:t>
                </a:r>
              </a:p>
            </p:txBody>
          </p:sp>
          <p:pic>
            <p:nvPicPr>
              <p:cNvPr id="56" name="Picture 55" title="Alice icon">
                <a:extLst>
                  <a:ext uri="{FF2B5EF4-FFF2-40B4-BE49-F238E27FC236}">
                    <a16:creationId xmlns:a16="http://schemas.microsoft.com/office/drawing/2014/main" id="{4555697D-5EBF-0045-9E89-D6C6E44E5E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8810" y="4020835"/>
                <a:ext cx="441484" cy="548640"/>
              </a:xfrm>
              <a:prstGeom prst="rect">
                <a:avLst/>
              </a:prstGeom>
            </p:spPr>
          </p:pic>
        </p:grpSp>
        <p:grpSp>
          <p:nvGrpSpPr>
            <p:cNvPr id="5" name="Group 4"/>
            <p:cNvGrpSpPr/>
            <p:nvPr/>
          </p:nvGrpSpPr>
          <p:grpSpPr>
            <a:xfrm>
              <a:off x="9304946" y="1171486"/>
              <a:ext cx="1034167" cy="970785"/>
              <a:chOff x="9304946" y="1171486"/>
              <a:chExt cx="1034167" cy="970785"/>
            </a:xfrm>
          </p:grpSpPr>
          <p:sp>
            <p:nvSpPr>
              <p:cNvPr id="49" name="TextBox 48">
                <a:extLst>
                  <a:ext uri="{FF2B5EF4-FFF2-40B4-BE49-F238E27FC236}">
                    <a16:creationId xmlns:a16="http://schemas.microsoft.com/office/drawing/2014/main" id="{F7641C62-F508-4548-8C1A-0DE7AB811036}"/>
                  </a:ext>
                </a:extLst>
              </p:cNvPr>
              <p:cNvSpPr txBox="1"/>
              <p:nvPr/>
            </p:nvSpPr>
            <p:spPr>
              <a:xfrm>
                <a:off x="9304946" y="1171486"/>
                <a:ext cx="1034167" cy="369332"/>
              </a:xfrm>
              <a:prstGeom prst="rect">
                <a:avLst/>
              </a:prstGeom>
              <a:noFill/>
            </p:spPr>
            <p:txBody>
              <a:bodyPr wrap="square" rtlCol="0">
                <a:spAutoFit/>
              </a:bodyPr>
              <a:lstStyle/>
              <a:p>
                <a:pPr algn="ctr"/>
                <a:r>
                  <a:rPr lang="en-US" b="1" dirty="0"/>
                  <a:t>Bob</a:t>
                </a:r>
              </a:p>
            </p:txBody>
          </p:sp>
          <p:pic>
            <p:nvPicPr>
              <p:cNvPr id="54" name="Picture 53" title="Bob icon">
                <a:extLst>
                  <a:ext uri="{FF2B5EF4-FFF2-40B4-BE49-F238E27FC236}">
                    <a16:creationId xmlns:a16="http://schemas.microsoft.com/office/drawing/2014/main" id="{0E13F9A7-8865-5749-ADC8-5D9639DA72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3701" y="1485431"/>
                <a:ext cx="672867" cy="656840"/>
              </a:xfrm>
              <a:prstGeom prst="rect">
                <a:avLst/>
              </a:prstGeom>
            </p:spPr>
          </p:pic>
        </p:grpSp>
        <p:grpSp>
          <p:nvGrpSpPr>
            <p:cNvPr id="4" name="Group 3"/>
            <p:cNvGrpSpPr/>
            <p:nvPr/>
          </p:nvGrpSpPr>
          <p:grpSpPr>
            <a:xfrm>
              <a:off x="10639476" y="4020835"/>
              <a:ext cx="1034167" cy="917944"/>
              <a:chOff x="10639476" y="4020835"/>
              <a:chExt cx="1034167" cy="917944"/>
            </a:xfrm>
          </p:grpSpPr>
          <p:sp>
            <p:nvSpPr>
              <p:cNvPr id="48" name="TextBox 47">
                <a:extLst>
                  <a:ext uri="{FF2B5EF4-FFF2-40B4-BE49-F238E27FC236}">
                    <a16:creationId xmlns:a16="http://schemas.microsoft.com/office/drawing/2014/main" id="{5FA4FACA-CE96-174B-A239-8624BCE58A36}"/>
                  </a:ext>
                </a:extLst>
              </p:cNvPr>
              <p:cNvSpPr txBox="1"/>
              <p:nvPr/>
            </p:nvSpPr>
            <p:spPr>
              <a:xfrm>
                <a:off x="10639476" y="4569447"/>
                <a:ext cx="1034167" cy="369332"/>
              </a:xfrm>
              <a:prstGeom prst="rect">
                <a:avLst/>
              </a:prstGeom>
              <a:noFill/>
            </p:spPr>
            <p:txBody>
              <a:bodyPr wrap="square" rtlCol="0">
                <a:spAutoFit/>
              </a:bodyPr>
              <a:lstStyle/>
              <a:p>
                <a:pPr algn="ctr"/>
                <a:r>
                  <a:rPr lang="en-US" b="1" dirty="0"/>
                  <a:t>Charlie</a:t>
                </a:r>
              </a:p>
            </p:txBody>
          </p:sp>
          <p:pic>
            <p:nvPicPr>
              <p:cNvPr id="17" name="Picture 16" title="Charlie icon">
                <a:extLst>
                  <a:ext uri="{FF2B5EF4-FFF2-40B4-BE49-F238E27FC236}">
                    <a16:creationId xmlns:a16="http://schemas.microsoft.com/office/drawing/2014/main" id="{7ADA10BA-CCF1-3148-BBCB-8FE5B629D7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854553" y="4020835"/>
                <a:ext cx="617765" cy="548640"/>
              </a:xfrm>
              <a:prstGeom prst="rect">
                <a:avLst/>
              </a:prstGeom>
            </p:spPr>
          </p:pic>
        </p:grpSp>
        <p:grpSp>
          <p:nvGrpSpPr>
            <p:cNvPr id="6" name="Group 5"/>
            <p:cNvGrpSpPr/>
            <p:nvPr/>
          </p:nvGrpSpPr>
          <p:grpSpPr>
            <a:xfrm>
              <a:off x="8707611" y="2018789"/>
              <a:ext cx="2235971" cy="2481519"/>
              <a:chOff x="8707611" y="2018789"/>
              <a:chExt cx="2235971" cy="2481519"/>
            </a:xfrm>
          </p:grpSpPr>
          <p:sp>
            <p:nvSpPr>
              <p:cNvPr id="52" name="Left-Right Arrow 51" title="Fuzzy bidirectional arrow between Alice and Bob">
                <a:extLst>
                  <a:ext uri="{FF2B5EF4-FFF2-40B4-BE49-F238E27FC236}">
                    <a16:creationId xmlns:a16="http://schemas.microsoft.com/office/drawing/2014/main" id="{525CCA37-5EC1-F240-991D-3718C02C6223}"/>
                  </a:ext>
                </a:extLst>
              </p:cNvPr>
              <p:cNvSpPr/>
              <p:nvPr/>
            </p:nvSpPr>
            <p:spPr>
              <a:xfrm rot="7200000">
                <a:off x="8027474" y="2850639"/>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Left-Right Arrow 50" title="Fuzzy bidirectional arrow between Bob and Charlie">
                <a:extLst>
                  <a:ext uri="{FF2B5EF4-FFF2-40B4-BE49-F238E27FC236}">
                    <a16:creationId xmlns:a16="http://schemas.microsoft.com/office/drawing/2014/main" id="{9A220075-FDAB-094A-BE92-293ED3E2AB4D}"/>
                  </a:ext>
                </a:extLst>
              </p:cNvPr>
              <p:cNvSpPr/>
              <p:nvPr/>
            </p:nvSpPr>
            <p:spPr>
              <a:xfrm rot="3600000">
                <a:off x="9484859" y="2850639"/>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Left-Right Arrow 49" title="Fuzzy bidirectional arrow between Alice and Charlie">
                <a:extLst>
                  <a:ext uri="{FF2B5EF4-FFF2-40B4-BE49-F238E27FC236}">
                    <a16:creationId xmlns:a16="http://schemas.microsoft.com/office/drawing/2014/main" id="{5F4CA999-0DF1-524C-AC39-AD3D233AC636}"/>
                  </a:ext>
                </a:extLst>
              </p:cNvPr>
              <p:cNvSpPr/>
              <p:nvPr/>
            </p:nvSpPr>
            <p:spPr>
              <a:xfrm>
                <a:off x="8795799" y="4043108"/>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TextBox 52">
                <a:extLst>
                  <a:ext uri="{FF2B5EF4-FFF2-40B4-BE49-F238E27FC236}">
                    <a16:creationId xmlns:a16="http://schemas.microsoft.com/office/drawing/2014/main" id="{85F4D83B-8439-894D-BD02-07CD292F9C46}"/>
                  </a:ext>
                </a:extLst>
              </p:cNvPr>
              <p:cNvSpPr txBox="1"/>
              <p:nvPr/>
            </p:nvSpPr>
            <p:spPr>
              <a:xfrm>
                <a:off x="8707611" y="3183819"/>
                <a:ext cx="2235971" cy="400110"/>
              </a:xfrm>
              <a:prstGeom prst="rect">
                <a:avLst/>
              </a:prstGeom>
              <a:noFill/>
            </p:spPr>
            <p:txBody>
              <a:bodyPr wrap="square" rtlCol="0">
                <a:spAutoFit/>
              </a:bodyPr>
              <a:lstStyle/>
              <a:p>
                <a:pPr algn="ctr"/>
                <a:r>
                  <a:rPr lang="en-US" sz="2000" b="1" dirty="0"/>
                  <a:t>MPC</a:t>
                </a:r>
              </a:p>
            </p:txBody>
          </p:sp>
        </p:grpSp>
      </p:grpSp>
      <p:sp>
        <p:nvSpPr>
          <p:cNvPr id="25" name="Rectangle 24"/>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Arial"/>
              </a:rPr>
              <a:t>Secure MPC allows computing joint results without giving input data to any trusted party</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1226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5" name="Right Arrow 4" title="Arrow pointing to Secure Multi-Party Computation"/>
          <p:cNvSpPr/>
          <p:nvPr/>
        </p:nvSpPr>
        <p:spPr bwMode="auto">
          <a:xfrm>
            <a:off x="2892757" y="2311400"/>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409018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(1)</a:t>
            </a:r>
            <a:endParaRPr lang="en-US" dirty="0"/>
          </a:p>
        </p:txBody>
      </p:sp>
      <p:sp>
        <p:nvSpPr>
          <p:cNvPr id="110" name="Pentagon 109"/>
          <p:cNvSpPr/>
          <p:nvPr/>
        </p:nvSpPr>
        <p:spPr>
          <a:xfrm>
            <a:off x="1079306" y="2199624"/>
            <a:ext cx="329184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Tree>
    <p:extLst>
      <p:ext uri="{BB962C8B-B14F-4D97-AF65-F5344CB8AC3E}">
        <p14:creationId xmlns:p14="http://schemas.microsoft.com/office/powerpoint/2010/main" val="160483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(2)</a:t>
            </a:r>
            <a:endParaRPr lang="en-US" dirty="0"/>
          </a:p>
        </p:txBody>
      </p:sp>
      <p:sp>
        <p:nvSpPr>
          <p:cNvPr id="110" name="Pentagon 109"/>
          <p:cNvSpPr/>
          <p:nvPr/>
        </p:nvSpPr>
        <p:spPr>
          <a:xfrm>
            <a:off x="1079306" y="2199624"/>
            <a:ext cx="329184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
        <p:nvSpPr>
          <p:cNvPr id="111" name="Pentagon 110"/>
          <p:cNvSpPr/>
          <p:nvPr/>
        </p:nvSpPr>
        <p:spPr>
          <a:xfrm>
            <a:off x="4450097" y="2199624"/>
            <a:ext cx="329184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10" name="Content Placeholder 2"/>
          <p:cNvSpPr>
            <a:spLocks noGrp="1"/>
          </p:cNvSpPr>
          <p:nvPr>
            <p:ph idx="4294967295"/>
          </p:nvPr>
        </p:nvSpPr>
        <p:spPr>
          <a:xfrm>
            <a:off x="4450097"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Decompose computation into </a:t>
            </a:r>
            <a:r>
              <a:rPr lang="en-US" sz="1600" i="1" dirty="0">
                <a:solidFill>
                  <a:schemeClr val="tx1"/>
                </a:solidFill>
                <a:cs typeface="Arial"/>
              </a:rPr>
              <a:t>primitive</a:t>
            </a:r>
            <a:r>
              <a:rPr lang="en-US" sz="1600" dirty="0">
                <a:solidFill>
                  <a:schemeClr val="tx1"/>
                </a:solidFill>
                <a:cs typeface="Arial"/>
              </a:rPr>
              <a:t> operations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Iteratively compute primitive operations securely on shares</a:t>
            </a:r>
            <a:endParaRPr lang="en-US" sz="1600" dirty="0">
              <a:solidFill>
                <a:srgbClr val="FF0000"/>
              </a:solidFill>
              <a:cs typeface="Arial"/>
            </a:endParaRPr>
          </a:p>
        </p:txBody>
      </p:sp>
    </p:spTree>
    <p:extLst>
      <p:ext uri="{BB962C8B-B14F-4D97-AF65-F5344CB8AC3E}">
        <p14:creationId xmlns:p14="http://schemas.microsoft.com/office/powerpoint/2010/main" val="84598319"/>
      </p:ext>
    </p:extLst>
  </p:cSld>
  <p:clrMapOvr>
    <a:masterClrMapping/>
  </p:clrMapOvr>
</p:sld>
</file>

<file path=ppt/theme/theme1.xml><?xml version="1.0" encoding="utf-8"?>
<a:theme xmlns:a="http://schemas.openxmlformats.org/drawingml/2006/main" name="Lincoln_2012_v2_16x9">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CF2"/>
        </a:solidFill>
        <a:ln w="12700">
          <a:solidFill>
            <a:schemeClr val="tx1"/>
          </a:solidFill>
        </a:ln>
      </a:spPr>
      <a:bodyPr rtlCol="0" anchor="ctr"/>
      <a:lstStyle>
        <a:defPPr algn="ctr">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1400" b="1"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154629</TotalTime>
  <Words>1686</Words>
  <Application>Microsoft Office PowerPoint</Application>
  <PresentationFormat>Custom</PresentationFormat>
  <Paragraphs>547</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Consolas</vt:lpstr>
      <vt:lpstr>Corbel</vt:lpstr>
      <vt:lpstr>Courier New</vt:lpstr>
      <vt:lpstr>Symbol</vt:lpstr>
      <vt:lpstr>Times New Roman</vt:lpstr>
      <vt:lpstr>Wingdings</vt:lpstr>
      <vt:lpstr>Lincoln_2012_v2_16x9</vt:lpstr>
      <vt:lpstr>Privacy-Preserving Collaboration Using Cryptography</vt:lpstr>
      <vt:lpstr>Need for Privacy-Preserving Collaboration</vt:lpstr>
      <vt:lpstr>Privacy-Preserving Collaboration for National Security</vt:lpstr>
      <vt:lpstr>National Need for Privacy-Preserving Technology</vt:lpstr>
      <vt:lpstr>Current Approaches to Collaboration</vt:lpstr>
      <vt:lpstr>Secure Multi-Party Computation (MPC)</vt:lpstr>
      <vt:lpstr>Outline</vt:lpstr>
      <vt:lpstr>How MPC Works (1)</vt:lpstr>
      <vt:lpstr>How MPC Works (2)</vt:lpstr>
      <vt:lpstr>How MPC Works (3)</vt:lpstr>
      <vt:lpstr>Example: MPC to Compute Average Salary</vt:lpstr>
      <vt:lpstr>Secret Sharing Inputs (1)</vt:lpstr>
      <vt:lpstr>Secret Sharing Inputs (2)</vt:lpstr>
      <vt:lpstr>Computing on Shares</vt:lpstr>
      <vt:lpstr>Opening Output Shares</vt:lpstr>
      <vt:lpstr>Correctness</vt:lpstr>
      <vt:lpstr>Security (1)</vt:lpstr>
      <vt:lpstr>Security (2)</vt:lpstr>
      <vt:lpstr>MPC for Any Function</vt:lpstr>
      <vt:lpstr>Outline</vt:lpstr>
      <vt:lpstr>Challenges of Building Complex MPC Functionalities</vt:lpstr>
      <vt:lpstr>Rapid Assembly of MPC Protocols (RAMP) Framework</vt:lpstr>
      <vt:lpstr>RAMP Gadget Approach</vt:lpstr>
      <vt:lpstr>Implementation of MPC for Set Intersection</vt:lpstr>
      <vt:lpstr>Example Performance of MPC for Set Intersection</vt:lpstr>
      <vt:lpstr>RAMP Gadget Library</vt:lpstr>
      <vt:lpstr>Outline</vt:lpstr>
      <vt:lpstr>MPC Applications Prototyped</vt:lpstr>
      <vt:lpstr>Publications and Presentations</vt:lpstr>
      <vt:lpstr>Summary</vt:lpstr>
    </vt:vector>
  </TitlesOfParts>
  <Company>MIT Lincoln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David O. Caplan</dc:title>
  <dc:creator>DO17404</dc:creator>
  <cp:lastModifiedBy>Shen, Emily - 0553 - MITLL</cp:lastModifiedBy>
  <cp:revision>2793</cp:revision>
  <cp:lastPrinted>2020-02-03T21:29:00Z</cp:lastPrinted>
  <dcterms:created xsi:type="dcterms:W3CDTF">2015-02-17T13:11:33Z</dcterms:created>
  <dcterms:modified xsi:type="dcterms:W3CDTF">2020-06-24T17:49:01Z</dcterms:modified>
</cp:coreProperties>
</file>